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41"/>
  </p:notesMasterIdLst>
  <p:sldIdLst>
    <p:sldId id="281" r:id="rId3"/>
    <p:sldId id="312" r:id="rId4"/>
    <p:sldId id="307" r:id="rId5"/>
    <p:sldId id="626" r:id="rId6"/>
    <p:sldId id="283" r:id="rId7"/>
    <p:sldId id="284" r:id="rId8"/>
    <p:sldId id="285" r:id="rId9"/>
    <p:sldId id="286" r:id="rId10"/>
    <p:sldId id="288" r:id="rId11"/>
    <p:sldId id="289" r:id="rId12"/>
    <p:sldId id="287" r:id="rId13"/>
    <p:sldId id="625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99" r:id="rId24"/>
    <p:sldId id="301" r:id="rId25"/>
    <p:sldId id="310" r:id="rId26"/>
    <p:sldId id="632" r:id="rId27"/>
    <p:sldId id="311" r:id="rId28"/>
    <p:sldId id="302" r:id="rId29"/>
    <p:sldId id="629" r:id="rId30"/>
    <p:sldId id="617" r:id="rId31"/>
    <p:sldId id="627" r:id="rId32"/>
    <p:sldId id="628" r:id="rId33"/>
    <p:sldId id="304" r:id="rId34"/>
    <p:sldId id="306" r:id="rId35"/>
    <p:sldId id="623" r:id="rId36"/>
    <p:sldId id="620" r:id="rId37"/>
    <p:sldId id="624" r:id="rId38"/>
    <p:sldId id="621" r:id="rId39"/>
    <p:sldId id="633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oney Mules" id="{DBCF0D8C-1ADE-4F5D-B8A0-494C3A6BC2EC}">
          <p14:sldIdLst>
            <p14:sldId id="281"/>
            <p14:sldId id="312"/>
            <p14:sldId id="307"/>
            <p14:sldId id="626"/>
            <p14:sldId id="283"/>
            <p14:sldId id="284"/>
            <p14:sldId id="285"/>
            <p14:sldId id="286"/>
            <p14:sldId id="288"/>
            <p14:sldId id="289"/>
            <p14:sldId id="287"/>
            <p14:sldId id="625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  <p14:sldId id="301"/>
            <p14:sldId id="310"/>
            <p14:sldId id="632"/>
            <p14:sldId id="311"/>
            <p14:sldId id="302"/>
            <p14:sldId id="629"/>
            <p14:sldId id="617"/>
            <p14:sldId id="627"/>
            <p14:sldId id="628"/>
            <p14:sldId id="304"/>
            <p14:sldId id="306"/>
            <p14:sldId id="623"/>
            <p14:sldId id="620"/>
            <p14:sldId id="624"/>
            <p14:sldId id="621"/>
            <p14:sldId id="633"/>
          </p14:sldIdLst>
        </p14:section>
      </p14:sectionLst>
    </p:ext>
    <p:ext uri="{EFAFB233-063F-42B5-8137-9DF3F51BA10A}">
      <p15:sldGuideLst xmlns:p15="http://schemas.microsoft.com/office/powerpoint/2012/main">
        <p15:guide id="2" pos="1005" userDrawn="1">
          <p15:clr>
            <a:srgbClr val="A4A3A4"/>
          </p15:clr>
        </p15:guide>
        <p15:guide id="4" pos="4044" userDrawn="1">
          <p15:clr>
            <a:srgbClr val="A4A3A4"/>
          </p15:clr>
        </p15:guide>
        <p15:guide id="5" pos="6924" userDrawn="1">
          <p15:clr>
            <a:srgbClr val="A4A3A4"/>
          </p15:clr>
        </p15:guide>
        <p15:guide id="6" orient="horz" pos="709" userDrawn="1">
          <p15:clr>
            <a:srgbClr val="A4A3A4"/>
          </p15:clr>
        </p15:guide>
        <p15:guide id="17" orient="horz" pos="3612" userDrawn="1">
          <p15:clr>
            <a:srgbClr val="A4A3A4"/>
          </p15:clr>
        </p15:guide>
        <p15:guide id="18" orient="horz" pos="7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3636"/>
    <a:srgbClr val="FFCD0C"/>
    <a:srgbClr val="FFE79D"/>
    <a:srgbClr val="FFFD78"/>
    <a:srgbClr val="286AA6"/>
    <a:srgbClr val="272626"/>
    <a:srgbClr val="064B8D"/>
    <a:srgbClr val="3692C4"/>
    <a:srgbClr val="2E93C5"/>
    <a:srgbClr val="2294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0" autoAdjust="0"/>
    <p:restoredTop sz="95917" autoAdjust="0"/>
  </p:normalViewPr>
  <p:slideViewPr>
    <p:cSldViewPr snapToGrid="0" snapToObjects="1">
      <p:cViewPr>
        <p:scale>
          <a:sx n="125" d="100"/>
          <a:sy n="125" d="100"/>
        </p:scale>
        <p:origin x="528" y="1008"/>
      </p:cViewPr>
      <p:guideLst>
        <p:guide pos="1005"/>
        <p:guide pos="4044"/>
        <p:guide pos="6924"/>
        <p:guide orient="horz" pos="709"/>
        <p:guide orient="horz" pos="3612"/>
        <p:guide orient="horz" pos="731"/>
      </p:guideLst>
    </p:cSldViewPr>
  </p:slideViewPr>
  <p:outlineViewPr>
    <p:cViewPr>
      <p:scale>
        <a:sx n="33" d="100"/>
        <a:sy n="33" d="100"/>
      </p:scale>
      <p:origin x="0" y="-259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157A62-84B4-8648-A3B4-77B6ADAB1D91}" type="datetimeFigureOut">
              <a:rPr lang="en-US" smtClean="0"/>
              <a:t>4/30/24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D70A8-8575-AB47-B894-1AEE29AFC9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0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noProof="0" dirty="0"/>
              <a:t>Cysylltiadau â’r Cwricwlwm: </a:t>
            </a:r>
            <a:r>
              <a:rPr lang="cy-GB" noProof="0" dirty="0" err="1"/>
              <a:t>ABCh</a:t>
            </a:r>
            <a:r>
              <a:rPr lang="cy-GB" noProof="0" dirty="0"/>
              <a:t>, Iaith, Celf a Dylunio</a:t>
            </a:r>
          </a:p>
          <a:p>
            <a:r>
              <a:rPr lang="cy-GB" noProof="0" dirty="0"/>
              <a:t>DS: Argymhellwn ddefnyddio'r wers hon mewn gwers Iaith (gweler sleid 26) a Chelf a Dylunio (gweler sleid 34) unwaith y bydd y cynnwys </a:t>
            </a:r>
            <a:r>
              <a:rPr lang="cy-GB" noProof="0" dirty="0" err="1"/>
              <a:t>ABCh</a:t>
            </a:r>
            <a:r>
              <a:rPr lang="cy-GB" noProof="0" dirty="0"/>
              <a:t> wedi'i gwblhau a'i ddeall gan y plant.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1D70A8-8575-AB47-B894-1AEE29AFC934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9997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800" u="sng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Trafodaeth dosbarth:</a:t>
            </a:r>
          </a:p>
          <a:p>
            <a:r>
              <a:rPr lang="cy-GB" sz="1800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Siaradwch â’ch partner: Mewn parau neu grwpiau bach, mae’r plant yn trafod: Beth ydych chi’n meddwl y dylai </a:t>
            </a:r>
            <a:r>
              <a:rPr lang="cy-GB" sz="1800" noProof="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Stirling</a:t>
            </a:r>
            <a:r>
              <a:rPr lang="cy-GB" sz="1800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ei wneud?</a:t>
            </a:r>
          </a:p>
          <a:p>
            <a:r>
              <a:rPr lang="cy-GB" sz="1800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Sut ydych chi'n meddwl mae </a:t>
            </a:r>
            <a:r>
              <a:rPr lang="cy-GB" sz="1800" noProof="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Stirling</a:t>
            </a:r>
            <a:r>
              <a:rPr lang="cy-GB" sz="1800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yn teimlo ar ôl iddo dderbyn y neges flin gan y cyswllt? (Hyd yn oed yn fwy pryderus, hyd yn oed yn fwy ofnus?)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1D70A8-8575-AB47-B894-1AEE29AFC934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9086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800" u="sng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Trafodaeth dosbarth</a:t>
            </a:r>
          </a:p>
          <a:p>
            <a:r>
              <a:rPr lang="cy-GB" sz="1800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Stopiwch. Edrychwch ar y neges a meddyliwch amdani!</a:t>
            </a:r>
          </a:p>
          <a:p>
            <a:r>
              <a:rPr lang="cy-GB" sz="1800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Siaradwch ag oedolyn dibynadwy – rhiant, nain neu daid, athro.</a:t>
            </a:r>
          </a:p>
          <a:p>
            <a:r>
              <a:rPr lang="cy-GB" sz="1800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Atgoffwch y plant pwy y gallai eu hoedolyn dibynadwy fod.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1D70A8-8575-AB47-B894-1AEE29AFC934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9346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800" u="sng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Trafodaeth Dosbarth</a:t>
            </a:r>
          </a:p>
          <a:p>
            <a:r>
              <a:rPr lang="cy-GB" sz="1800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Gall yr athro ymhelaethu am wyngalchu arian a rhoi cyfle i'r plant drafod a meddwl am hyn.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1D70A8-8575-AB47-B894-1AEE29AFC934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1329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800" u="sng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Trafodaeth Dosbarth</a:t>
            </a:r>
          </a:p>
          <a:p>
            <a:r>
              <a:rPr lang="cy-GB" sz="1800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Parhewch i drafod thema gwyngalchu arian a mulod arian gyda'r plant. Gall yr athro esbonio nad yw’r rhan fwyaf o straeon gwyngalchu arian yn gorffen mor hapus â hanes ffug </a:t>
            </a:r>
            <a:r>
              <a:rPr lang="cy-GB" sz="1800" noProof="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Stirling</a:t>
            </a:r>
            <a:r>
              <a:rPr lang="cy-GB" sz="1800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r>
              <a:rPr lang="cy-GB" sz="1800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 hyn yn atgyfnerthu’r neges ei bod mor bwysig peidio â derbyn arian gan ddieithriaid, na chan bobl nad ydych yn ymddiried ynddynt. Os bydd plant yn dilyn y camau hyn, byddant yn osgoi canlyniadau difrifol iawn bod yn ful arian. A byddant yn chwarae eu rhan i amddiffyn eu hunain a'u teulu, gan gynnwys yr henoed, bregus, yn eu bywydau.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1D70A8-8575-AB47-B894-1AEE29AFC934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4833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y-GB" sz="1800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Bydd yr athro/athrawes yn sicrhau bod y plant yn cael y cyfle i godi unrhyw gwestiynau. Mae’n werth pwysleisio nad yw cynigion am arian parod cyflym bob amser ar y cyfryngau cymdeithasol - er enghraifft, </a:t>
            </a:r>
            <a:r>
              <a:rPr lang="cy-GB" sz="1800" noProof="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gallant</a:t>
            </a:r>
            <a:r>
              <a:rPr lang="cy-GB" sz="1800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ddod mewn ffyrdd eraill hefyd, megis wyneb yn wyneb. Os oes angen, gall yr athro hefyd wneud yn siŵr bod unrhyw blentyn sydd â phryderon pellach yn gallu eu codi gyda’r athro, y cynorthwyydd addysgu, neu’r pennaeth. Bydd hyn yn gofyn am sensitifrwydd athro, yn dibynnu ar anghenion eich dosbarth. Os yw plant yn poeni y gallai rhywun fod yn gysylltiedig â bod yn ful arian, </a:t>
            </a:r>
            <a:r>
              <a:rPr lang="cy-GB" sz="1800" noProof="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gallant</a:t>
            </a:r>
            <a:r>
              <a:rPr lang="cy-GB" sz="1800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gysylltu â </a:t>
            </a:r>
            <a:r>
              <a:rPr lang="cy-GB" sz="1800" noProof="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Crimestoppers</a:t>
            </a:r>
            <a:r>
              <a:rPr lang="cy-GB" sz="1800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yn ddienw ar 0800 555 111. Os ydych chi, fel yr athro, yn poeni bod un o'ch plant yn ymwneud â bod yn ful arian, mae hwn yn fater diogelu ac mae'n rhaid iddo gael ei godi gyda’r pennaeth a’r arweinydd diogelu, a all hefyd gysylltu â </a:t>
            </a:r>
            <a:r>
              <a:rPr lang="cy-GB" sz="1800" noProof="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Crimestoppers</a:t>
            </a:r>
            <a:r>
              <a:rPr lang="cy-GB" sz="1800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am gyngor pellach.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1D70A8-8575-AB47-B894-1AEE29AFC934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256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1D70A8-8575-AB47-B894-1AEE29AFC93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75506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1D70A8-8575-AB47-B894-1AEE29AFC934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8104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Gallai’r</a:t>
            </a: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plant </a:t>
            </a:r>
            <a:r>
              <a:rPr lang="en-GB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ysgrifennu</a:t>
            </a: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</a:t>
            </a: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stori</a:t>
            </a: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</a:t>
            </a: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hunain</a:t>
            </a: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yn </a:t>
            </a:r>
            <a:r>
              <a:rPr lang="en-GB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seiliedig</a:t>
            </a: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</a:t>
            </a: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 </a:t>
            </a:r>
            <a:r>
              <a:rPr lang="en-GB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naratif</a:t>
            </a: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hwn</a:t>
            </a: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GB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I'w</a:t>
            </a: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helpu</a:t>
            </a: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 </a:t>
            </a:r>
            <a:r>
              <a:rPr lang="en-GB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ddechrau</a:t>
            </a: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gallant </a:t>
            </a:r>
            <a:r>
              <a:rPr lang="en-GB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feddwl</a:t>
            </a: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am y </a:t>
            </a:r>
            <a:r>
              <a:rPr lang="en-GB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cymeriadau</a:t>
            </a: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1D70A8-8575-AB47-B894-1AEE29AFC934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8194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altLang="en-US" noProof="0" dirty="0"/>
              <a:t>Mae darparu cronfa o eiriau fel hyn i’r plant yn eu helpu i gaffael geiriau newydd a meddwl am eu hystyron ond gall hefyd weithredu fel cronfa eiriau ar gyfer eu hysgrifennu eu hunain.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1D70A8-8575-AB47-B894-1AEE29AFC93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7385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altLang="en-US" noProof="0" dirty="0"/>
              <a:t>Mae darparu cronfa o eiriau fel hyn i’r plant yn eu helpu i gaffael geiriau newydd a meddwl am eu hystyron ond gall hefyd weithredu fel cronfa eiriau ar gyfer eu hysgrifennu eu hunain.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1D70A8-8575-AB47-B894-1AEE29AFC934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011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800" u="sng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Trafodaeth Dosbarth</a:t>
            </a:r>
          </a:p>
          <a:p>
            <a:r>
              <a:rPr lang="cy-GB" sz="1800" u="none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Mae'r plant yn trafod pwy sy'n rhoi arian iddyn nhw.</a:t>
            </a:r>
          </a:p>
          <a:p>
            <a:r>
              <a:rPr lang="cy-GB" sz="1800" u="none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DS: Yn dibynnu ar y dosbarth, efallai y bydd angen sensitifrwydd ar athrawon. Nid yw pob plentyn arian poced o reidrwydd yn cael arian poced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1D70A8-8575-AB47-B894-1AEE29AFC93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7498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altLang="en-US" noProof="0" dirty="0"/>
              <a:t>Mae darparu cronfa o eiriau fel hyn i’r plant yn eu helpu i gaffael geiriau newydd a meddwl am eu hystyron ond gall hefyd weithredu fel cronfa eiriau ar gyfer eu hysgrifennu eu hunain.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1D70A8-8575-AB47-B894-1AEE29AFC934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9571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cy-GB" sz="1800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Yna gall y plant actio neu ysgrifennu eu stori eu hunain yn seiliedig ar y naratif hwn.</a:t>
            </a:r>
          </a:p>
          <a:p>
            <a:pPr algn="l"/>
            <a:r>
              <a:rPr lang="cy-GB" sz="1800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Gallai’r plant hefyd chwarae rôl y sgwrs y gallai </a:t>
            </a:r>
            <a:r>
              <a:rPr lang="cy-GB" sz="1800" noProof="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Stirling</a:t>
            </a:r>
            <a:r>
              <a:rPr lang="cy-GB" sz="1800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fod wedi’i chael gyda’i ffrindiau ac athro neu riant – mae hyn yn rhoi’r cyfle iddynt ymarfer y peth cywir a diogel i’w wneud.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1D70A8-8575-AB47-B894-1AEE29AFC934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3409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1D70A8-8575-AB47-B894-1AEE29AFC93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75506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sz="1800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Gofynnwch i’r plant baratoi cyflwyniad gwasanaeth i ledaenu’r neges drwy’r ysgol. Gofynnwch i’r plant baratoi cyngor campus i osgoi dod yn ful arian.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sz="1800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Gallai'r wybodaeth hon gyd-fynd â'r wybodaeth yr hoffent ei chynnwys yn eu poster. Yna </a:t>
            </a:r>
            <a:r>
              <a:rPr lang="cy-GB" sz="1800" noProof="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gallant</a:t>
            </a:r>
            <a:r>
              <a:rPr lang="cy-GB" sz="1800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arddangos y poster a rhoi eu cyflwyniad mewn gwasanaeth ysgol gyfan.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y-GB" sz="1800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(Bydd yr athro yn hidlo’r cynnwys cyn iddo gael ei ddangos i’r plant iau)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1D70A8-8575-AB47-B894-1AEE29AFC934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9525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1D70A8-8575-AB47-B894-1AEE29AFC93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7550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u="sng" noProof="0" dirty="0"/>
              <a:t>Trafodaeth dosbarth</a:t>
            </a:r>
          </a:p>
          <a:p>
            <a:r>
              <a:rPr lang="cy-GB" u="none" noProof="0" dirty="0"/>
              <a:t>Yr athro i arwain y drafodaeth os oes angen. Mae'r athro eisiau ysgogi’r plant i feddwl ei fod yn rhyfedd.</a:t>
            </a:r>
          </a:p>
          <a:p>
            <a:r>
              <a:rPr lang="cy-GB" u="none" noProof="0" dirty="0"/>
              <a:t>Nesaf: Athro yn cyflwyno stori </a:t>
            </a:r>
            <a:r>
              <a:rPr lang="cy-GB" u="none" noProof="0" dirty="0" err="1"/>
              <a:t>Stirling</a:t>
            </a:r>
            <a:r>
              <a:rPr lang="cy-GB" u="none" noProof="0" dirty="0"/>
              <a:t>.</a:t>
            </a:r>
          </a:p>
          <a:p>
            <a:r>
              <a:rPr lang="cy-GB" u="none" noProof="0" dirty="0"/>
              <a:t>Gall yr athro atgoffa'r plant iddynt gael eu cyflwyno i </a:t>
            </a:r>
            <a:r>
              <a:rPr lang="cy-GB" u="none" noProof="0" dirty="0" err="1"/>
              <a:t>Stirling</a:t>
            </a:r>
            <a:r>
              <a:rPr lang="cy-GB" u="none" noProof="0" dirty="0"/>
              <a:t> yn ystod eu gwasanaeth diweddar.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1D70A8-8575-AB47-B894-1AEE29AFC93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7395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u="sng" noProof="0" dirty="0"/>
              <a:t>Trafodaeth Dosbarth</a:t>
            </a:r>
          </a:p>
          <a:p>
            <a:r>
              <a:rPr lang="cy-GB" u="none" noProof="0" dirty="0"/>
              <a:t>Atgoffwch y plant o'r rheolau hyn (y byddan nhw bron yn sicr wedi'u dysgu yn eu gwersi cyfrifiadura).</a:t>
            </a:r>
          </a:p>
          <a:p>
            <a:r>
              <a:rPr lang="cy-GB" u="none" noProof="0" dirty="0"/>
              <a:t>Ac maent yn debygol iawn o fod â'r wybodaeth hon eisoes ar eu waliau dysgu.</a:t>
            </a:r>
          </a:p>
          <a:p>
            <a:r>
              <a:rPr lang="cy-GB" u="none" noProof="0" dirty="0"/>
              <a:t>Gall yr athro gyfeirio at y rheolau SMART https://www.childnet.com/resources/be-smart-online/).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1D70A8-8575-AB47-B894-1AEE29AFC934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7640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800" u="sng" noProof="0" dirty="0">
                <a:latin typeface="Arial" panose="020B0604020202020204" pitchFamily="34" charset="0"/>
                <a:cs typeface="Arial" panose="020B0604020202020204" pitchFamily="34" charset="0"/>
              </a:rPr>
              <a:t>Trafodaeth dosbarth</a:t>
            </a:r>
          </a:p>
          <a:p>
            <a:r>
              <a:rPr lang="cy-GB" sz="1800" noProof="0" dirty="0">
                <a:latin typeface="Arial" panose="020B0604020202020204" pitchFamily="34" charset="0"/>
                <a:cs typeface="Arial" panose="020B0604020202020204" pitchFamily="34" charset="0"/>
              </a:rPr>
              <a:t>Mae'r athro yn arddangos y cwestiynau hyn ar y sleid PowerPoint. Mae’r athro hefyd yn rhoi cwestiynau printiedig i’r plant, i’r plant eu trafod mewn parau/grwpiau bach a llenwi’r atebion (gweler nodiadau’r athro PDF am y cwestiynau y gellir eu hargraffu). Yna mae'r dosbarth yn trafod eu hatebion, ac yna mae'r athro yn rhannu’r atebion (cywir) ar y PPT. Bydd yr athro am gael gwybod gan y plant y perygl cynyddol y mae </a:t>
            </a:r>
            <a:r>
              <a:rPr lang="cy-GB" sz="1800" noProof="0" dirty="0" err="1">
                <a:latin typeface="Arial" panose="020B0604020202020204" pitchFamily="34" charset="0"/>
                <a:cs typeface="Arial" panose="020B0604020202020204" pitchFamily="34" charset="0"/>
              </a:rPr>
              <a:t>Stirling</a:t>
            </a:r>
            <a:r>
              <a:rPr lang="cy-GB" sz="1800" noProof="0" dirty="0">
                <a:latin typeface="Arial" panose="020B0604020202020204" pitchFamily="34" charset="0"/>
                <a:cs typeface="Arial" panose="020B0604020202020204" pitchFamily="34" charset="0"/>
              </a:rPr>
              <a:t> yn ei roi ei hun iddo.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1D70A8-8575-AB47-B894-1AEE29AFC934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0636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u="sng" noProof="0" dirty="0">
                <a:latin typeface="Arial" panose="020B0604020202020204" pitchFamily="34" charset="0"/>
                <a:cs typeface="Arial" panose="020B0604020202020204" pitchFamily="34" charset="0"/>
              </a:rPr>
              <a:t>Trafodaeth dosbarth.</a:t>
            </a:r>
          </a:p>
          <a:p>
            <a:r>
              <a:rPr lang="cy-GB" noProof="0" dirty="0">
                <a:latin typeface="Arial" panose="020B0604020202020204" pitchFamily="34" charset="0"/>
                <a:cs typeface="Arial" panose="020B0604020202020204" pitchFamily="34" charset="0"/>
              </a:rPr>
              <a:t>Beth mae hyn yn gwneud i’r plant feddwl am gymeriad </a:t>
            </a:r>
            <a:r>
              <a:rPr lang="cy-GB" noProof="0" dirty="0" err="1">
                <a:latin typeface="Arial" panose="020B0604020202020204" pitchFamily="34" charset="0"/>
                <a:cs typeface="Arial" panose="020B0604020202020204" pitchFamily="34" charset="0"/>
              </a:rPr>
              <a:t>Stirling</a:t>
            </a:r>
            <a:r>
              <a:rPr lang="cy-GB" noProof="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r>
              <a:rPr lang="cy-GB" noProof="0" dirty="0">
                <a:latin typeface="Arial" panose="020B0604020202020204" pitchFamily="34" charset="0"/>
                <a:cs typeface="Arial" panose="020B0604020202020204" pitchFamily="34" charset="0"/>
              </a:rPr>
              <a:t>Ydy hyn yn gwneud i’r plant feddwl unrhyw beth am sefyllfa nain </a:t>
            </a:r>
            <a:r>
              <a:rPr lang="cy-GB" noProof="0" dirty="0" err="1">
                <a:latin typeface="Arial" panose="020B0604020202020204" pitchFamily="34" charset="0"/>
                <a:cs typeface="Arial" panose="020B0604020202020204" pitchFamily="34" charset="0"/>
              </a:rPr>
              <a:t>Stirling</a:t>
            </a:r>
            <a:r>
              <a:rPr lang="cy-GB" noProof="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r>
              <a:rPr lang="cy-GB" noProof="0" dirty="0">
                <a:latin typeface="Arial" panose="020B0604020202020204" pitchFamily="34" charset="0"/>
                <a:cs typeface="Arial" panose="020B0604020202020204" pitchFamily="34" charset="0"/>
              </a:rPr>
              <a:t>Gall yr athro ragdybio y gallai’r arian y mae nain </a:t>
            </a:r>
            <a:r>
              <a:rPr lang="cy-GB" noProof="0" dirty="0" err="1">
                <a:latin typeface="Arial" panose="020B0604020202020204" pitchFamily="34" charset="0"/>
                <a:cs typeface="Arial" panose="020B0604020202020204" pitchFamily="34" charset="0"/>
              </a:rPr>
              <a:t>Stirling</a:t>
            </a:r>
            <a:r>
              <a:rPr lang="cy-GB" noProof="0" dirty="0">
                <a:latin typeface="Arial" panose="020B0604020202020204" pitchFamily="34" charset="0"/>
                <a:cs typeface="Arial" panose="020B0604020202020204" pitchFamily="34" charset="0"/>
              </a:rPr>
              <a:t> wedi cael ei ddwyn oddi wrthi mewn </a:t>
            </a:r>
            <a:r>
              <a:rPr lang="cy-GB" noProof="0" dirty="0" err="1">
                <a:latin typeface="Arial" panose="020B0604020202020204" pitchFamily="34" charset="0"/>
                <a:cs typeface="Arial" panose="020B0604020202020204" pitchFamily="34" charset="0"/>
              </a:rPr>
              <a:t>sgam</a:t>
            </a:r>
            <a:r>
              <a:rPr lang="cy-GB" noProof="0" dirty="0">
                <a:latin typeface="Arial" panose="020B0604020202020204" pitchFamily="34" charset="0"/>
                <a:cs typeface="Arial" panose="020B0604020202020204" pitchFamily="34" charset="0"/>
              </a:rPr>
              <a:t> fod yr arian y gofynnwyd i </a:t>
            </a:r>
            <a:r>
              <a:rPr lang="cy-GB" noProof="0" dirty="0" err="1">
                <a:latin typeface="Arial" panose="020B0604020202020204" pitchFamily="34" charset="0"/>
                <a:cs typeface="Arial" panose="020B0604020202020204" pitchFamily="34" charset="0"/>
              </a:rPr>
              <a:t>Stirling</a:t>
            </a:r>
            <a:r>
              <a:rPr lang="cy-GB" noProof="0" dirty="0">
                <a:latin typeface="Arial" panose="020B0604020202020204" pitchFamily="34" charset="0"/>
                <a:cs typeface="Arial" panose="020B0604020202020204" pitchFamily="34" charset="0"/>
              </a:rPr>
              <a:t> ei dderbyn i’w gyfrif ei hun.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1D70A8-8575-AB47-B894-1AEE29AFC934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9738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800" u="sng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Gweithgaredd Dosbarth</a:t>
            </a:r>
          </a:p>
          <a:p>
            <a:r>
              <a:rPr lang="cy-GB" sz="1800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Siaradwch â'ch partner: Mae'r plant, mewn parau/grwpiau bach, yn trafod ac yn cytuno ar atebion. Mae’r athro hefyd yn rhoi cwestiynau printiedig i’r plant, i’r plant eu trafod mewn parau/grwpiau bach a llenwi’r atebion (gweler nodiadau’r athro PDF am y cwestiynau y gellir eu hargraffu).</a:t>
            </a:r>
          </a:p>
          <a:p>
            <a:r>
              <a:rPr lang="cy-GB" sz="1800" u="sng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Trafodaeth Ddosbarth</a:t>
            </a:r>
            <a:r>
              <a:rPr lang="cy-GB" sz="1800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Yna trafodwch atebion i'r cwestiynau hyn gyda'ch gilydd.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1D70A8-8575-AB47-B894-1AEE29AFC934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9207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u="sng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Class discussion.</a:t>
            </a:r>
            <a:endParaRPr lang="en-GB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Trafodaeth dosbarth.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Yr athro i grynhoi: Ystyr ‘twyll’: defnyddio celwyddau neu driciau i gymryd arian mewn ffordd sydd yn erbyn y gyfraith.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‘Twyll’ yw un o eiriau allweddol y wers.</a:t>
            </a:r>
            <a:endParaRPr lang="en-GB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1D70A8-8575-AB47-B894-1AEE29AFC934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1687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y-GB" sz="1800" u="sng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Trafodaeth dosbarth:</a:t>
            </a:r>
          </a:p>
          <a:p>
            <a:r>
              <a:rPr lang="cy-GB" sz="1800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Siaradwch â’ch partner: Mewn parau neu grwpiau bach, mae’r plant yn trafod:</a:t>
            </a:r>
          </a:p>
          <a:p>
            <a:r>
              <a:rPr lang="cy-GB" sz="1800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Sut maen nhw'n meddwl mae </a:t>
            </a:r>
            <a:r>
              <a:rPr lang="cy-GB" sz="1800" noProof="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Stirling</a:t>
            </a:r>
            <a:r>
              <a:rPr lang="cy-GB" sz="1800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yn teimlo? (Ysgogwch, ofnus a phryderus)</a:t>
            </a:r>
          </a:p>
          <a:p>
            <a:r>
              <a:rPr lang="cy-GB" sz="1800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Sut maen nhw'n meddwl mae </a:t>
            </a:r>
            <a:r>
              <a:rPr lang="cy-GB" sz="1800" noProof="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Malini</a:t>
            </a:r>
            <a:r>
              <a:rPr lang="cy-GB" sz="1800" noProof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yn teimlo? (Ysgogwch, wedi synnu ac yn bryderus)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1D70A8-8575-AB47-B894-1AEE29AFC934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887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7A567-C346-EC4C-81B3-352B4A2A7B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C477F3-E611-7E45-8AE2-097C8FF5FE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0B24C5-4A46-314F-A6B0-A0AEA344FC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C1247F-2DE8-CC44-8ECD-3989D5D66822}" type="datetimeFigureOut">
              <a:rPr lang="en-US" smtClean="0"/>
              <a:t>4/30/24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60B5CB-F8E8-5C49-BD7A-A5A5566D6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7D686A-F2F0-6C44-BDCB-ADBE21F2F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7072D2-F999-3646-A659-54FBF12B3C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770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15F1F5-3193-6541-8C01-933BAF5148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7936C9-0818-2844-B013-6337779945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95CF6-002C-6F44-A17B-5A74FC426E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C1247F-2DE8-CC44-8ECD-3989D5D66822}" type="datetimeFigureOut">
              <a:rPr lang="en-US" smtClean="0"/>
              <a:t>4/30/24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909011-E4F7-7A48-B4E9-20F25A239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A671D0-C0C6-F147-A8F4-B34324B11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7072D2-F999-3646-A659-54FBF12B3C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842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2F02D-6B80-FC4A-B3EC-F17C09A9DA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A88E2E-4093-4847-AA5D-551DA6A014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2020AD-491C-764D-8C71-758BD2B246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2FC4D7C-697C-8949-AEC7-EDAD6329EEA0}" type="datetimeFigureOut">
              <a:rPr lang="en-US" smtClean="0"/>
              <a:t>4/30/24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7933BC-F638-0F45-8399-F59211E14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D5ED71-F10D-8040-AEE1-2751C4608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2EB15F-A820-454F-B11C-7D10DA49F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8240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4A1F6-1E10-FA4C-A1FB-D1D54EBD1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84325"/>
            <a:ext cx="10515600" cy="743785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AFBA5-C5F3-5048-85C8-8ADB77FA5A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44825"/>
            <a:ext cx="10515600" cy="2441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DA237-108C-3648-8A37-CACC305CA0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2FC4D7C-697C-8949-AEC7-EDAD6329EEA0}" type="datetimeFigureOut">
              <a:rPr lang="en-US" smtClean="0"/>
              <a:t>4/30/24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2DB7B2-C36C-1646-94F2-B28D91273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4028AF-52E5-C242-AA89-454B50ECD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2EB15F-A820-454F-B11C-7D10DA49F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3139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0156D-B478-234C-A738-9D07EE6D0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BF54D7-40B4-1843-BACA-6F633D8AD8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62A9B-CF3A-814C-9143-0738398FCD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2FC4D7C-697C-8949-AEC7-EDAD6329EEA0}" type="datetimeFigureOut">
              <a:rPr lang="en-US" smtClean="0"/>
              <a:t>4/30/24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821755-D509-6946-A93D-00291DFAF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6073D5-EB44-7145-B56B-7851EE02E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2EB15F-A820-454F-B11C-7D10DA49F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2614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E43A8-F1EA-7547-8040-04C9A531F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84325"/>
            <a:ext cx="10515600" cy="743785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E1C8AA-1057-AE4D-80CB-5405FE5DB2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87E888-C5BF-8F49-87A2-D748AD35E4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28F4B5-0DB1-4741-A662-4986FD231C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2FC4D7C-697C-8949-AEC7-EDAD6329EEA0}" type="datetimeFigureOut">
              <a:rPr lang="en-US" smtClean="0"/>
              <a:t>4/30/24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B68CB5-A0AD-8646-A8FD-38ADD6DB8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D3DAC9-1662-1E42-9ACE-11D40D012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2EB15F-A820-454F-B11C-7D10DA49F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0903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29DE0-9656-714B-8C6F-4A24F8E32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C9AB93-DD6D-0845-9FED-883D207A3C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BAD88C-E8FD-5644-96FF-DE1095C00A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17EDA8-B1B3-B949-A714-32CBD9CD47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BC58DE0-AFE1-1F4B-BDF3-B6F535E265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F3B852-CFA9-A043-BAC6-D92097F30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2FC4D7C-697C-8949-AEC7-EDAD6329EEA0}" type="datetimeFigureOut">
              <a:rPr lang="en-US" smtClean="0"/>
              <a:t>4/30/24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54E281-898F-6F40-BB73-2E7D22773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9CA2C7-FEAC-A94A-9684-797E8CBD3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2EB15F-A820-454F-B11C-7D10DA49F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3490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0B36C-017C-BF49-BEEB-E2CA721791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84325"/>
            <a:ext cx="10515600" cy="743785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53BF12-BB68-AA49-A136-C9247D02F9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2FC4D7C-697C-8949-AEC7-EDAD6329EEA0}" type="datetimeFigureOut">
              <a:rPr lang="en-US" smtClean="0"/>
              <a:t>4/30/24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1DFFEB-1F52-E04C-A8A6-E3DB54C7C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B6F7AA-7C4B-3E49-8827-4CE9744AE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2EB15F-A820-454F-B11C-7D10DA49F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0376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8DFA9A-BBFC-E545-8430-644AF338CD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2FC4D7C-697C-8949-AEC7-EDAD6329EEA0}" type="datetimeFigureOut">
              <a:rPr lang="en-US" smtClean="0"/>
              <a:t>4/30/24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0F30FB-8E6D-0E4D-8C63-25500A603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312ABE-7D59-FF41-BF67-C42E2B57A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2EB15F-A820-454F-B11C-7D10DA49F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0217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AA478-8BB7-A843-8E6D-C5DA329EE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3C9813-782A-CB4D-816D-7FD870110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2146FF-99A6-9645-922F-815FF6983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4D2025-D541-5B46-988E-B8DC761E74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2FC4D7C-697C-8949-AEC7-EDAD6329EEA0}" type="datetimeFigureOut">
              <a:rPr lang="en-US" smtClean="0"/>
              <a:t>4/30/24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DD3969-40FB-3848-B380-231ACEED1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670969-A53E-7249-9B81-9D6AFCEC1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2EB15F-A820-454F-B11C-7D10DA49F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8342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E29C4-9ACC-5142-AF3A-816ED1ED3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B41892-A2F3-3042-A387-A335BA511A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631C2F-BB0F-FF40-BF5D-F27068FDB4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38DF2A-0B67-5848-BB04-C3DE68C457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2FC4D7C-697C-8949-AEC7-EDAD6329EEA0}" type="datetimeFigureOut">
              <a:rPr lang="en-US" smtClean="0"/>
              <a:t>4/30/24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852889-5FF6-1149-933E-221B5840B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482D0D-C56F-7041-96EE-6A0AFC84E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2EB15F-A820-454F-B11C-7D10DA49F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505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A1F93E-6EEB-A341-94D4-2A1B66217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59CEC1-6291-D14E-A506-174AEEDB80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CA970-6B07-3144-9346-1D52D079DA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C1247F-2DE8-CC44-8ECD-3989D5D66822}" type="datetimeFigureOut">
              <a:rPr lang="en-US" smtClean="0"/>
              <a:t>4/30/24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8DCC2B-6780-1440-90DA-0FA23ABC6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0A26E3-9877-B245-B490-DDB5CB3C7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7072D2-F999-3646-A659-54FBF12B3C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305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5E25E-1850-864D-A204-1E7A056F9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84325"/>
            <a:ext cx="10515600" cy="743785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A42689-5CF2-A14C-BD2C-433DC398B0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044825"/>
            <a:ext cx="10515600" cy="24415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597E7D-96F5-794D-A75E-986B734353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2FC4D7C-697C-8949-AEC7-EDAD6329EEA0}" type="datetimeFigureOut">
              <a:rPr lang="en-US" smtClean="0"/>
              <a:t>4/30/24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83AFB2-5703-4B43-B72D-F306FBC2E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ED553A-0DAB-6E4C-B7B0-6B3B1CDE5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2EB15F-A820-454F-B11C-7D10DA49F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1342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6205B9-2016-EE43-A82D-6157599F6B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87FC7E-301D-AA45-A2A7-4F131240F2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3E15C8-EB5F-004D-9CB5-91D49D0D45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2FC4D7C-697C-8949-AEC7-EDAD6329EEA0}" type="datetimeFigureOut">
              <a:rPr lang="en-US" smtClean="0"/>
              <a:t>4/30/24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14AB03-9278-8748-B9A2-0F894D59B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4C3D9C-C369-F146-A5D8-FFD94706E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2EB15F-A820-454F-B11C-7D10DA49F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799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32975-10CE-9241-ACC1-D48E9E832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3CDD5B-1DF2-224D-9333-262A23B6C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5FD22C-FF97-0B4A-A819-69EF854D7C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C1247F-2DE8-CC44-8ECD-3989D5D66822}" type="datetimeFigureOut">
              <a:rPr lang="en-US" smtClean="0"/>
              <a:t>4/30/24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E372C9-481C-CC40-9F15-774845EB4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55A42D-11B3-F34E-A1F6-F60981034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7072D2-F999-3646-A659-54FBF12B3C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724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3E0A1-35F4-474B-9E15-DAB0931A0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1EEF4A-88B7-FE49-93F6-E0730760D8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A60EAF-692B-3041-BEFA-1684645062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5E4078-3E81-4744-85EB-95583E8D49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C1247F-2DE8-CC44-8ECD-3989D5D66822}" type="datetimeFigureOut">
              <a:rPr lang="en-US" smtClean="0"/>
              <a:t>4/30/24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557587-E802-8C43-9282-4E4236EF7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B6DA22-F2E3-754C-87D2-F33F448E8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7072D2-F999-3646-A659-54FBF12B3C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086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1F684-8CB6-8144-BD88-F2A228176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211B69-B12B-E041-9BA9-C2D2742C93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7129C1-C36E-AE49-A155-86CBB1FD69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D6945F-4ACF-E349-91E3-38505F648F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CA55598-E616-5540-B231-F20BD617E3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FC62E4-7F02-0B42-9712-B2B5DAE1A2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C1247F-2DE8-CC44-8ECD-3989D5D66822}" type="datetimeFigureOut">
              <a:rPr lang="en-US" smtClean="0"/>
              <a:t>4/30/24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4DD2559-C58C-DB4E-B4F5-3FC011979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24B161-A867-8A46-9470-4B495EF20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7072D2-F999-3646-A659-54FBF12B3C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994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0A97B-4198-144F-97BF-2449827F4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D4F5AB-2292-1F41-B665-8C3DF70F3A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C1247F-2DE8-CC44-8ECD-3989D5D66822}" type="datetimeFigureOut">
              <a:rPr lang="en-US" smtClean="0"/>
              <a:t>4/30/24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75DF89-2EC4-8046-AD28-B77C3593F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F74EC6-73B8-534E-8B77-CE42C8152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7072D2-F999-3646-A659-54FBF12B3C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108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AF654-4FDA-1F49-BD3A-27EA52954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C7AE0-5C45-B549-822A-5297A8411D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B75C8A-B0E0-DD45-8F16-0FA8D8FB00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70DFE5-98A6-8F4E-A544-69144B47F8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C1247F-2DE8-CC44-8ECD-3989D5D66822}" type="datetimeFigureOut">
              <a:rPr lang="en-US" smtClean="0"/>
              <a:t>4/30/24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CD1533-5E63-B740-8A36-B29960B7F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0F822E-3322-5847-8BA9-C244DA1AB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7072D2-F999-3646-A659-54FBF12B3C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576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33041-C148-E84B-836B-E037BCCA1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75D008-E154-2E48-B20A-FB6B457C3C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422176-1C4A-5C4C-B297-7EB5FB7535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1DA34E-3EB6-704C-AF7A-D25F397ED5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C1247F-2DE8-CC44-8ECD-3989D5D66822}" type="datetimeFigureOut">
              <a:rPr lang="en-US" smtClean="0"/>
              <a:t>4/30/24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E9D187-EC78-6740-BFC7-898B31515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475F41-45AD-BA44-AA6A-E68CC8BEA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7072D2-F999-3646-A659-54FBF12B3C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784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E7217-BF18-5842-8490-C3A25B8A1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3EAF89-2F6F-0C47-A6E6-A5D6E671E7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8A7F3D-AFA3-4D48-8805-B3522C9707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BC1247F-2DE8-CC44-8ECD-3989D5D66822}" type="datetimeFigureOut">
              <a:rPr lang="en-US" smtClean="0"/>
              <a:t>4/30/24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4F82B3-3072-2441-B8E9-8C80F1D2F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4918DB-151F-9B45-9681-B0089BCA8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7072D2-F999-3646-A659-54FBF12B3C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430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91841E0-D35A-D546-9084-51E4493639E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D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B8B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790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E074D3-4861-3A47-B2FA-1ACB4081C3C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D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B8B2D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40291C-4621-0343-9B2F-A295FDCE2FD9}"/>
              </a:ext>
            </a:extLst>
          </p:cNvPr>
          <p:cNvSpPr/>
          <p:nvPr userDrawn="1"/>
        </p:nvSpPr>
        <p:spPr>
          <a:xfrm>
            <a:off x="469900" y="469900"/>
            <a:ext cx="11245850" cy="591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B8B2D"/>
              </a:solidFill>
            </a:endParaRPr>
          </a:p>
        </p:txBody>
      </p:sp>
      <p:pic>
        <p:nvPicPr>
          <p:cNvPr id="24" name="Picture 23" descr="Background pattern&#10;&#10;Description automatically generated">
            <a:extLst>
              <a:ext uri="{FF2B5EF4-FFF2-40B4-BE49-F238E27FC236}">
                <a16:creationId xmlns:a16="http://schemas.microsoft.com/office/drawing/2014/main" id="{23E4C87E-58B8-DB4D-90CA-79371FD811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 amt="5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738744"/>
            <a:ext cx="12192000" cy="3380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918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rgbClr val="363636"/>
          </a:solidFill>
          <a:latin typeface="Arial Black" panose="020B0604020202020204" pitchFamily="34" charset="0"/>
          <a:ea typeface="+mj-ea"/>
          <a:cs typeface="Arial Black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800" b="0" i="0" kern="1200">
          <a:solidFill>
            <a:srgbClr val="36363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36363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rgbClr val="36363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36363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36363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0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3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green card with white text&#10;&#10;Description automatically generated">
            <a:extLst>
              <a:ext uri="{FF2B5EF4-FFF2-40B4-BE49-F238E27FC236}">
                <a16:creationId xmlns:a16="http://schemas.microsoft.com/office/drawing/2014/main" id="{E3671CF7-6D7C-07B3-31C5-BB968FC730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4403" y="198609"/>
            <a:ext cx="2311816" cy="17532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7ED8A0D-633F-D610-DFA4-D1289C44B77C}"/>
              </a:ext>
            </a:extLst>
          </p:cNvPr>
          <p:cNvSpPr/>
          <p:nvPr/>
        </p:nvSpPr>
        <p:spPr>
          <a:xfrm>
            <a:off x="0" y="6116340"/>
            <a:ext cx="12192000" cy="7416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Logos">
            <a:extLst>
              <a:ext uri="{FF2B5EF4-FFF2-40B4-BE49-F238E27FC236}">
                <a16:creationId xmlns:a16="http://schemas.microsoft.com/office/drawing/2014/main" id="{2B704D89-3A90-56F8-A6BE-DA3C2490F5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222"/>
          <a:stretch/>
        </p:blipFill>
        <p:spPr>
          <a:xfrm>
            <a:off x="10274300" y="6209688"/>
            <a:ext cx="1611919" cy="472763"/>
          </a:xfrm>
          <a:prstGeom prst="rect">
            <a:avLst/>
          </a:prstGeom>
        </p:spPr>
      </p:pic>
      <p:pic>
        <p:nvPicPr>
          <p:cNvPr id="9" name="Picture 8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02B8A600-A23F-8EC3-43A9-0435D09CBE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8341" y="6269145"/>
            <a:ext cx="1536883" cy="373628"/>
          </a:xfrm>
          <a:prstGeom prst="rect">
            <a:avLst/>
          </a:prstGeom>
        </p:spPr>
      </p:pic>
      <p:pic>
        <p:nvPicPr>
          <p:cNvPr id="11" name="Pattern">
            <a:extLst>
              <a:ext uri="{FF2B5EF4-FFF2-40B4-BE49-F238E27FC236}">
                <a16:creationId xmlns:a16="http://schemas.microsoft.com/office/drawing/2014/main" id="{8A18E830-5AEE-BA4D-A258-E233E76C43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52000"/>
          </a:blip>
          <a:stretch>
            <a:fillRect/>
          </a:stretch>
        </p:blipFill>
        <p:spPr>
          <a:xfrm>
            <a:off x="-1211" y="2245732"/>
            <a:ext cx="12192000" cy="3335971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5CD376BB-D3A9-F247-807B-71482AE4F4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12328"/>
            <a:ext cx="12192000" cy="1206035"/>
          </a:xfrm>
        </p:spPr>
        <p:txBody>
          <a:bodyPr anchor="ctr" anchorCtr="1"/>
          <a:lstStyle/>
          <a:p>
            <a:r>
              <a:rPr lang="cy-GB" sz="5800" b="1" dirty="0">
                <a:solidFill>
                  <a:srgbClr val="363636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Mulod Arian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6CD8A6F-7729-224A-8225-4520EDAACCBE}"/>
              </a:ext>
            </a:extLst>
          </p:cNvPr>
          <p:cNvSpPr txBox="1"/>
          <p:nvPr/>
        </p:nvSpPr>
        <p:spPr>
          <a:xfrm>
            <a:off x="1" y="1202155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none" strike="noStrike">
                <a:solidFill>
                  <a:srgbClr val="3636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Cynradd (Blynyddoedd 5 a 6)</a:t>
            </a:r>
            <a:endParaRPr lang="en-GB" b="1" u="none" strike="noStrike" dirty="0" err="1">
              <a:solidFill>
                <a:srgbClr val="36363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Boy at computer">
            <a:extLst>
              <a:ext uri="{FF2B5EF4-FFF2-40B4-BE49-F238E27FC236}">
                <a16:creationId xmlns:a16="http://schemas.microsoft.com/office/drawing/2014/main" id="{8AF0000B-1CFF-3B7D-7A9E-906A630EFF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10454" y="1878857"/>
            <a:ext cx="3948973" cy="3948973"/>
          </a:xfrm>
          <a:prstGeom prst="ellipse">
            <a:avLst/>
          </a:prstGeom>
          <a:ln w="57150">
            <a:solidFill>
              <a:schemeClr val="bg1"/>
            </a:solidFill>
          </a:ln>
        </p:spPr>
      </p:pic>
      <p:pic>
        <p:nvPicPr>
          <p:cNvPr id="3" name="Phone">
            <a:extLst>
              <a:ext uri="{FF2B5EF4-FFF2-40B4-BE49-F238E27FC236}">
                <a16:creationId xmlns:a16="http://schemas.microsoft.com/office/drawing/2014/main" id="{25C7B7F4-65A6-8B78-1DA2-1C13B65F7B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02902">
            <a:off x="2638297" y="2150108"/>
            <a:ext cx="1736330" cy="3352912"/>
          </a:xfrm>
          <a:prstGeom prst="rect">
            <a:avLst/>
          </a:prstGeom>
        </p:spPr>
      </p:pic>
      <p:pic>
        <p:nvPicPr>
          <p:cNvPr id="6" name="Logo">
            <a:extLst>
              <a:ext uri="{FF2B5EF4-FFF2-40B4-BE49-F238E27FC236}">
                <a16:creationId xmlns:a16="http://schemas.microsoft.com/office/drawing/2014/main" id="{C02B7CD8-AA83-C63F-7582-27281B4ABE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5781" y="6237802"/>
            <a:ext cx="2526662" cy="50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317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B72E0512-3E18-5246-AA5E-4F2BEFA2F7AE}"/>
              </a:ext>
            </a:extLst>
          </p:cNvPr>
          <p:cNvSpPr txBox="1"/>
          <p:nvPr/>
        </p:nvSpPr>
        <p:spPr>
          <a:xfrm>
            <a:off x="1509852" y="1348943"/>
            <a:ext cx="4556862" cy="4160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2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Beth allai </a:t>
            </a:r>
            <a:r>
              <a:rPr lang="cy-GB" sz="2100" b="1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Stirling</a:t>
            </a: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ei wneud</a:t>
            </a:r>
            <a:b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gyda'r arian?</a:t>
            </a:r>
          </a:p>
          <a:p>
            <a:pPr>
              <a:spcBef>
                <a:spcPts val="2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Pam y gallai fod yn</a:t>
            </a:r>
            <a:b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demtasiwn iddo?</a:t>
            </a:r>
          </a:p>
          <a:p>
            <a:pPr>
              <a:spcBef>
                <a:spcPts val="2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Yn gyntaf, gallai brynu anrheg neis i’w nain. Mae hi wastad yn garedig iawn wrtho. Ar hyn o bryd, mae hi wedi </a:t>
            </a:r>
            <a:r>
              <a:rPr lang="cy-GB" sz="2100" b="1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ypsetio</a:t>
            </a: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oherwydd collodd £2,000 mewn </a:t>
            </a:r>
            <a:r>
              <a:rPr lang="cy-GB" sz="2100" b="1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sgam</a:t>
            </a: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cas yr wythnos diwethaf, felly gallai godi ei chalon.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29CEE1-CC76-622D-3659-271F8E8311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88100"/>
            <a:ext cx="9144000" cy="288099"/>
          </a:xfrm>
        </p:spPr>
        <p:txBody>
          <a:bodyPr anchor="b"/>
          <a:lstStyle/>
          <a:p>
            <a:r>
              <a:rPr lang="en-GB" sz="800" b="0" dirty="0">
                <a:solidFill>
                  <a:schemeClr val="bg1"/>
                </a:solidFill>
              </a:rPr>
              <a:t>Slide 10</a:t>
            </a:r>
          </a:p>
        </p:txBody>
      </p:sp>
      <p:pic>
        <p:nvPicPr>
          <p:cNvPr id="4" name="Nana present">
            <a:extLst>
              <a:ext uri="{FF2B5EF4-FFF2-40B4-BE49-F238E27FC236}">
                <a16:creationId xmlns:a16="http://schemas.microsoft.com/office/drawing/2014/main" id="{B9AB3C5C-E8F2-FD43-366B-4FD9366283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26673" y="1136972"/>
            <a:ext cx="4587247" cy="4587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533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2084EE78-C164-864C-B42F-74B61FBB3D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5752" y="1124744"/>
            <a:ext cx="4608512" cy="460851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4205895-9768-5B46-BAB2-1C53168866E9}"/>
              </a:ext>
            </a:extLst>
          </p:cNvPr>
          <p:cNvSpPr txBox="1"/>
          <p:nvPr/>
        </p:nvSpPr>
        <p:spPr>
          <a:xfrm>
            <a:off x="1407736" y="828288"/>
            <a:ext cx="4720359" cy="5201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6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Beth yw ein barn ni? Gadewch</a:t>
            </a:r>
            <a:b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ni drafod!</a:t>
            </a:r>
          </a:p>
          <a:p>
            <a:pPr>
              <a:spcBef>
                <a:spcPts val="16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Ydy </a:t>
            </a:r>
            <a:r>
              <a:rPr lang="cy-GB" sz="2100" b="1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Stirling</a:t>
            </a: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yn gwybod pwy anfonodd y neges?</a:t>
            </a:r>
          </a:p>
          <a:p>
            <a:pPr>
              <a:spcBef>
                <a:spcPts val="16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Pam mae ef/hi eisiau i rywun ofalu am yr arian?</a:t>
            </a:r>
          </a:p>
          <a:p>
            <a:pPr>
              <a:spcBef>
                <a:spcPts val="16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ddylai </a:t>
            </a:r>
            <a:r>
              <a:rPr lang="cy-GB" sz="2100" b="1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Stirling</a:t>
            </a: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ymateb i'r dieithryn a chael gwybod mwy?</a:t>
            </a:r>
          </a:p>
          <a:p>
            <a:pPr>
              <a:spcBef>
                <a:spcPts val="16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ble gallai'r arian fod wedi dod?</a:t>
            </a:r>
          </a:p>
          <a:p>
            <a:pPr>
              <a:spcBef>
                <a:spcPts val="16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ble gallai'r arian fod yn mynd?</a:t>
            </a:r>
          </a:p>
          <a:p>
            <a:pPr>
              <a:spcBef>
                <a:spcPts val="16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Beth ydych chi'n meddwl ddylai </a:t>
            </a:r>
            <a:r>
              <a:rPr lang="cy-GB" sz="2100" b="1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Stirling</a:t>
            </a: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ei wneud?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34ABBF-DD8E-1E32-0D88-449FF2E528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63048"/>
            <a:ext cx="9144000" cy="263047"/>
          </a:xfrm>
        </p:spPr>
        <p:txBody>
          <a:bodyPr anchor="b"/>
          <a:lstStyle/>
          <a:p>
            <a:r>
              <a:rPr lang="en-GB" sz="800" b="0" dirty="0">
                <a:solidFill>
                  <a:schemeClr val="bg1"/>
                </a:solidFill>
              </a:rPr>
              <a:t>Slide 11</a:t>
            </a:r>
          </a:p>
        </p:txBody>
      </p:sp>
      <p:pic>
        <p:nvPicPr>
          <p:cNvPr id="3" name="Talk icon">
            <a:extLst>
              <a:ext uri="{FF2B5EF4-FFF2-40B4-BE49-F238E27FC236}">
                <a16:creationId xmlns:a16="http://schemas.microsoft.com/office/drawing/2014/main" id="{9AF11183-D0F8-A3D5-D8AD-A206C2504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282625" y="618833"/>
            <a:ext cx="1218060" cy="121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793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C4205895-9768-5B46-BAB2-1C53168866E9}"/>
              </a:ext>
            </a:extLst>
          </p:cNvPr>
          <p:cNvSpPr txBox="1"/>
          <p:nvPr/>
        </p:nvSpPr>
        <p:spPr>
          <a:xfrm>
            <a:off x="1503056" y="1013922"/>
            <a:ext cx="7031344" cy="4965462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spcBef>
                <a:spcPts val="16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Dyw </a:t>
            </a:r>
            <a:r>
              <a:rPr lang="cy-GB" sz="2100" b="1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Stirling</a:t>
            </a: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ddim yn gwybod pwy anfonodd y neges.</a:t>
            </a:r>
          </a:p>
          <a:p>
            <a:pPr>
              <a:spcBef>
                <a:spcPts val="16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Dyw e ddim yn gwybod pam ei fod eisiau iddo gymryd yr arian a'i roi i'r dieithryn yma.</a:t>
            </a:r>
          </a:p>
          <a:p>
            <a:pPr>
              <a:spcBef>
                <a:spcPts val="16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Dyw e ddim yn gwybod o ble y daeth yr arian nac</a:t>
            </a:r>
            <a:b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ble mae'n mynd.</a:t>
            </a:r>
          </a:p>
          <a:p>
            <a:pPr>
              <a:spcBef>
                <a:spcPts val="16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Ond…</a:t>
            </a:r>
          </a:p>
          <a:p>
            <a:pPr>
              <a:spcBef>
                <a:spcPts val="16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 mae </a:t>
            </a:r>
            <a:r>
              <a:rPr lang="cy-GB" sz="2100" b="1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Stirling</a:t>
            </a: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yn penderfynu derbyn yr arian</a:t>
            </a:r>
            <a:b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i'w gyfrif banc ei hun.</a:t>
            </a:r>
          </a:p>
          <a:p>
            <a:pPr>
              <a:spcBef>
                <a:spcPts val="16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 felly, mae'n rhoi ei fanylion cyfrif banc.</a:t>
            </a:r>
          </a:p>
          <a:p>
            <a:pPr>
              <a:spcBef>
                <a:spcPts val="16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 </a:t>
            </a:r>
            <a:r>
              <a:rPr lang="cy-GB" sz="2100" b="1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Stirling</a:t>
            </a: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yn cytuno i godi’r arian o'i gyfrif banc</a:t>
            </a:r>
            <a:b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 hun a chwrdd â'r person y tu allan i'r banc!</a:t>
            </a:r>
          </a:p>
          <a:p>
            <a:pPr>
              <a:spcBef>
                <a:spcPts val="2000"/>
              </a:spcBef>
            </a:pPr>
            <a:endParaRPr lang="en-GB" sz="2000" b="1" dirty="0">
              <a:solidFill>
                <a:srgbClr val="363636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BFDE22-2B58-D9C2-2BC6-06E493A671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50522"/>
            <a:ext cx="9144000" cy="250521"/>
          </a:xfrm>
        </p:spPr>
        <p:txBody>
          <a:bodyPr anchor="b"/>
          <a:lstStyle/>
          <a:p>
            <a:r>
              <a:rPr lang="en-GB" sz="800" b="0" dirty="0">
                <a:solidFill>
                  <a:schemeClr val="bg1"/>
                </a:solidFill>
              </a:rPr>
              <a:t>Slide 12</a:t>
            </a:r>
          </a:p>
        </p:txBody>
      </p:sp>
      <p:pic>
        <p:nvPicPr>
          <p:cNvPr id="3" name="Phone">
            <a:extLst>
              <a:ext uri="{FF2B5EF4-FFF2-40B4-BE49-F238E27FC236}">
                <a16:creationId xmlns:a16="http://schemas.microsoft.com/office/drawing/2014/main" id="{5ADE063C-4F6B-2CE3-BA55-C7DEC0B018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70232">
            <a:off x="8718547" y="1237247"/>
            <a:ext cx="2205908" cy="4259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274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659A432-D5EB-EC41-8424-2CE577DBADC4}"/>
              </a:ext>
            </a:extLst>
          </p:cNvPr>
          <p:cNvSpPr txBox="1"/>
          <p:nvPr/>
        </p:nvSpPr>
        <p:spPr>
          <a:xfrm>
            <a:off x="1499048" y="1821185"/>
            <a:ext cx="458821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 </a:t>
            </a:r>
            <a:r>
              <a:rPr lang="cy-GB" sz="2100" b="1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Malini</a:t>
            </a: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yn 19 oed.</a:t>
            </a:r>
          </a:p>
          <a:p>
            <a:pPr>
              <a:spcBef>
                <a:spcPts val="2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 newydd adael yr ysgol a chael ei swydd gyntaf yn gweithio mewn banc.</a:t>
            </a:r>
          </a:p>
          <a:p>
            <a:pPr>
              <a:spcBef>
                <a:spcPts val="2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 hi'n falch o'i swydd newydd ac eisiau gwneud popeth yn iawn.</a:t>
            </a:r>
          </a:p>
          <a:p>
            <a:pPr>
              <a:spcBef>
                <a:spcPts val="2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 </a:t>
            </a:r>
            <a:r>
              <a:rPr lang="cy-GB" sz="2100" b="1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Malini</a:t>
            </a: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wedi cael hyfforddiant ar gyfer ei swydd newydd, gan gynnwys adnabod arwyddion</a:t>
            </a:r>
            <a:b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</a:t>
            </a:r>
            <a:r>
              <a:rPr lang="cy-GB" sz="2100" b="1" i="1" u="sng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dwyll</a:t>
            </a: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9D311A5-93A2-6846-ABA1-4B95E482898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749869"/>
            <a:ext cx="12192000" cy="55399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3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Stori </a:t>
            </a:r>
            <a:r>
              <a:rPr kumimoji="0" lang="cy-GB" sz="3000" b="1" i="0" u="none" strike="noStrike" kern="1200" cap="none" spc="0" normalizeH="0" baseline="0" dirty="0" err="1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Malini</a:t>
            </a:r>
            <a:endParaRPr kumimoji="0" lang="cy-GB" sz="3000" b="1" i="0" u="none" strike="noStrike" kern="1200" cap="none" spc="0" normalizeH="0" baseline="0" dirty="0">
              <a:ln>
                <a:noFill/>
              </a:ln>
              <a:solidFill>
                <a:srgbClr val="36363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Training picture">
            <a:extLst>
              <a:ext uri="{FF2B5EF4-FFF2-40B4-BE49-F238E27FC236}">
                <a16:creationId xmlns:a16="http://schemas.microsoft.com/office/drawing/2014/main" id="{EE9ADC15-6D21-0282-89DA-53AC323BFB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9851" y="1303867"/>
            <a:ext cx="4572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163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659A432-D5EB-EC41-8424-2CE577DBADC4}"/>
              </a:ext>
            </a:extLst>
          </p:cNvPr>
          <p:cNvSpPr txBox="1"/>
          <p:nvPr/>
        </p:nvSpPr>
        <p:spPr>
          <a:xfrm>
            <a:off x="1499047" y="1552180"/>
            <a:ext cx="5474408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 </a:t>
            </a:r>
            <a:r>
              <a:rPr lang="cy-GB" sz="2100" b="1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Stirling</a:t>
            </a: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yn mynd i'r banc.</a:t>
            </a:r>
          </a:p>
          <a:p>
            <a:pPr>
              <a:spcBef>
                <a:spcPts val="2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 ychydig o bobl yn sefyll o gwmpas ar y palmant. Pa un anfonodd neges ato?</a:t>
            </a:r>
          </a:p>
          <a:p>
            <a:pPr>
              <a:spcBef>
                <a:spcPts val="2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Mae'n cerdded i mewn. Mae neges ar ei ffôn. “Dwi’n gwylio ti."</a:t>
            </a:r>
          </a:p>
          <a:p>
            <a:pPr>
              <a:spcBef>
                <a:spcPts val="2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 </a:t>
            </a:r>
            <a:r>
              <a:rPr lang="cy-GB" sz="2100" b="1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Malini</a:t>
            </a: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yn gweithio yn y banc. Mae </a:t>
            </a:r>
            <a:r>
              <a:rPr lang="cy-GB" sz="2100" b="1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Stirling</a:t>
            </a: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yn dweud wrthi ei fod am godi £900 o'i gyfrif banc.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D6D4C1-D769-5E8E-5765-54568BF668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98744"/>
            <a:ext cx="9144000" cy="298743"/>
          </a:xfrm>
        </p:spPr>
        <p:txBody>
          <a:bodyPr anchor="b"/>
          <a:lstStyle/>
          <a:p>
            <a:r>
              <a:rPr lang="en-GB" sz="800" b="0" dirty="0">
                <a:solidFill>
                  <a:schemeClr val="bg1"/>
                </a:solidFill>
              </a:rPr>
              <a:t>Slide 14</a:t>
            </a:r>
          </a:p>
        </p:txBody>
      </p:sp>
      <p:pic>
        <p:nvPicPr>
          <p:cNvPr id="3" name="Blank phone">
            <a:extLst>
              <a:ext uri="{FF2B5EF4-FFF2-40B4-BE49-F238E27FC236}">
                <a16:creationId xmlns:a16="http://schemas.microsoft.com/office/drawing/2014/main" id="{413E7D77-8565-7C9B-424B-9A70D35E98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8699" y="943963"/>
            <a:ext cx="2582131" cy="4986695"/>
          </a:xfrm>
          <a:prstGeom prst="rect">
            <a:avLst/>
          </a:prstGeom>
        </p:spPr>
      </p:pic>
      <p:pic>
        <p:nvPicPr>
          <p:cNvPr id="7" name="Phone message">
            <a:extLst>
              <a:ext uri="{FF2B5EF4-FFF2-40B4-BE49-F238E27FC236}">
                <a16:creationId xmlns:a16="http://schemas.microsoft.com/office/drawing/2014/main" id="{370C8BF8-180C-4093-6753-A0FC69D46A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0678" y="2479589"/>
            <a:ext cx="1958954" cy="1811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881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659A432-D5EB-EC41-8424-2CE577DBADC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314111" y="802436"/>
            <a:ext cx="8949771" cy="41549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2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 </a:t>
            </a:r>
            <a:r>
              <a:rPr kumimoji="0" lang="cy-GB" sz="2000" b="1" i="0" u="none" strike="noStrike" kern="1200" cap="none" spc="0" normalizeH="0" baseline="0" dirty="0" err="1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Malini</a:t>
            </a:r>
            <a:r>
              <a:rPr kumimoji="0" lang="cy-GB" sz="2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yn gofyn i </a:t>
            </a:r>
            <a:r>
              <a:rPr kumimoji="0" lang="cy-GB" sz="2000" b="1" i="0" u="none" strike="noStrike" kern="1200" cap="none" spc="0" normalizeH="0" baseline="0" dirty="0" err="1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Stirling</a:t>
            </a:r>
            <a:r>
              <a:rPr kumimoji="0" lang="cy-GB" sz="2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 ble ddaeth yr arian.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45EB6D-E3CD-0144-BAD9-D76E8BA1510D}"/>
              </a:ext>
            </a:extLst>
          </p:cNvPr>
          <p:cNvSpPr txBox="1"/>
          <p:nvPr/>
        </p:nvSpPr>
        <p:spPr>
          <a:xfrm>
            <a:off x="1268881" y="4477353"/>
            <a:ext cx="9077843" cy="157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</a:pPr>
            <a:r>
              <a:rPr lang="cy-GB" sz="20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 </a:t>
            </a:r>
            <a:r>
              <a:rPr lang="cy-GB" sz="2000" b="1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Malini</a:t>
            </a:r>
            <a:r>
              <a:rPr lang="cy-GB" sz="20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yn dweud wrth </a:t>
            </a:r>
            <a:r>
              <a:rPr lang="cy-GB" sz="2000" b="1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Stirling</a:t>
            </a:r>
            <a:r>
              <a:rPr lang="cy-GB" sz="20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yr hoffai gael mwy o wybodaeth am y person a roddodd yr arian iddo, a pham ei fod eisiau tynnu'r cyfan allan.</a:t>
            </a:r>
          </a:p>
          <a:p>
            <a:pPr>
              <a:spcBef>
                <a:spcPts val="1000"/>
              </a:spcBef>
            </a:pPr>
            <a:r>
              <a:rPr lang="cy-GB" sz="20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Mae'n rhaid i </a:t>
            </a:r>
            <a:r>
              <a:rPr lang="cy-GB" sz="2000" b="1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Stirling</a:t>
            </a:r>
            <a:r>
              <a:rPr lang="cy-GB" sz="20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adael y banc yn waglaw.</a:t>
            </a:r>
          </a:p>
          <a:p>
            <a:pPr>
              <a:spcBef>
                <a:spcPts val="1000"/>
              </a:spcBef>
            </a:pPr>
            <a:r>
              <a:rPr lang="cy-GB" sz="20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Does neb i'w weld ar y ffordd allan.</a:t>
            </a:r>
          </a:p>
        </p:txBody>
      </p:sp>
      <p:sp>
        <p:nvSpPr>
          <p:cNvPr id="2" name="Rounded Rectangular Callout 1">
            <a:extLst>
              <a:ext uri="{FF2B5EF4-FFF2-40B4-BE49-F238E27FC236}">
                <a16:creationId xmlns:a16="http://schemas.microsoft.com/office/drawing/2014/main" id="{D7FE9973-5CD0-784C-BE72-D96FEFF207B2}"/>
              </a:ext>
            </a:extLst>
          </p:cNvPr>
          <p:cNvSpPr/>
          <p:nvPr/>
        </p:nvSpPr>
        <p:spPr>
          <a:xfrm>
            <a:off x="1343156" y="1525206"/>
            <a:ext cx="4548029" cy="626723"/>
          </a:xfrm>
          <a:prstGeom prst="wedgeRoundRectCallout">
            <a:avLst>
              <a:gd name="adj1" fmla="val -38718"/>
              <a:gd name="adj2" fmla="val 85569"/>
              <a:gd name="adj3" fmla="val 16667"/>
            </a:avLst>
          </a:prstGeom>
          <a:solidFill>
            <a:srgbClr val="36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y-GB" sz="2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“Anrheg.”</a:t>
            </a:r>
          </a:p>
        </p:txBody>
      </p:sp>
      <p:sp>
        <p:nvSpPr>
          <p:cNvPr id="11" name="Rounded Rectangular Callout 10">
            <a:extLst>
              <a:ext uri="{FF2B5EF4-FFF2-40B4-BE49-F238E27FC236}">
                <a16:creationId xmlns:a16="http://schemas.microsoft.com/office/drawing/2014/main" id="{5CFDFA88-8486-DF4C-9726-8E54FFAB8938}"/>
              </a:ext>
            </a:extLst>
          </p:cNvPr>
          <p:cNvSpPr/>
          <p:nvPr/>
        </p:nvSpPr>
        <p:spPr>
          <a:xfrm>
            <a:off x="6260016" y="1525205"/>
            <a:ext cx="4548029" cy="626723"/>
          </a:xfrm>
          <a:prstGeom prst="wedgeRoundRectCallout">
            <a:avLst>
              <a:gd name="adj1" fmla="val 40348"/>
              <a:gd name="adj2" fmla="val 106880"/>
              <a:gd name="adj3" fmla="val 16667"/>
            </a:avLst>
          </a:prstGeom>
          <a:solidFill>
            <a:srgbClr val="FFCD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000"/>
              </a:spcBef>
            </a:pPr>
            <a:r>
              <a:rPr lang="cy-GB" sz="25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“Gan bwy?”</a:t>
            </a:r>
          </a:p>
        </p:txBody>
      </p:sp>
      <p:sp>
        <p:nvSpPr>
          <p:cNvPr id="12" name="Rounded Rectangular Callout 11">
            <a:extLst>
              <a:ext uri="{FF2B5EF4-FFF2-40B4-BE49-F238E27FC236}">
                <a16:creationId xmlns:a16="http://schemas.microsoft.com/office/drawing/2014/main" id="{68BD1F46-6EED-5149-90B9-6BEECA276E0E}"/>
              </a:ext>
            </a:extLst>
          </p:cNvPr>
          <p:cNvSpPr/>
          <p:nvPr/>
        </p:nvSpPr>
        <p:spPr>
          <a:xfrm>
            <a:off x="1343156" y="2449829"/>
            <a:ext cx="4548029" cy="626723"/>
          </a:xfrm>
          <a:prstGeom prst="wedgeRoundRectCallout">
            <a:avLst>
              <a:gd name="adj1" fmla="val -38718"/>
              <a:gd name="adj2" fmla="val 85569"/>
              <a:gd name="adj3" fmla="val 16667"/>
            </a:avLst>
          </a:prstGeom>
          <a:solidFill>
            <a:srgbClr val="36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000"/>
              </a:spcBef>
            </a:pPr>
            <a:r>
              <a:rPr lang="cy-GB" sz="25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“Ym … Fy </a:t>
            </a:r>
            <a:r>
              <a:rPr lang="cy-GB" sz="2500" b="1" dirty="0" err="1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wncwl</a:t>
            </a:r>
            <a:r>
              <a:rPr lang="cy-GB" sz="25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.”</a:t>
            </a:r>
          </a:p>
        </p:txBody>
      </p:sp>
      <p:sp>
        <p:nvSpPr>
          <p:cNvPr id="13" name="Rounded Rectangular Callout 12">
            <a:extLst>
              <a:ext uri="{FF2B5EF4-FFF2-40B4-BE49-F238E27FC236}">
                <a16:creationId xmlns:a16="http://schemas.microsoft.com/office/drawing/2014/main" id="{D60CF98C-5539-E441-B352-D035FF952700}"/>
              </a:ext>
            </a:extLst>
          </p:cNvPr>
          <p:cNvSpPr/>
          <p:nvPr/>
        </p:nvSpPr>
        <p:spPr>
          <a:xfrm>
            <a:off x="6260016" y="2670814"/>
            <a:ext cx="4548027" cy="944566"/>
          </a:xfrm>
          <a:prstGeom prst="wedgeRoundRectCallout">
            <a:avLst>
              <a:gd name="adj1" fmla="val 39751"/>
              <a:gd name="adj2" fmla="val 93461"/>
              <a:gd name="adj3" fmla="val 16667"/>
            </a:avLst>
          </a:prstGeom>
          <a:solidFill>
            <a:srgbClr val="FFCD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>
              <a:spcBef>
                <a:spcPts val="1000"/>
              </a:spcBef>
            </a:pPr>
            <a:r>
              <a:rPr lang="cy-GB" sz="25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“Pam wyt ti eisiau tynnu’r cyfan allan?”</a:t>
            </a:r>
          </a:p>
        </p:txBody>
      </p:sp>
      <p:sp>
        <p:nvSpPr>
          <p:cNvPr id="3" name="Rounded Rectangular Callout 11">
            <a:extLst>
              <a:ext uri="{FF2B5EF4-FFF2-40B4-BE49-F238E27FC236}">
                <a16:creationId xmlns:a16="http://schemas.microsoft.com/office/drawing/2014/main" id="{1812CD3A-8D4C-C11F-BCF8-B5301634801F}"/>
              </a:ext>
            </a:extLst>
          </p:cNvPr>
          <p:cNvSpPr/>
          <p:nvPr/>
        </p:nvSpPr>
        <p:spPr>
          <a:xfrm>
            <a:off x="2407275" y="3374453"/>
            <a:ext cx="3483910" cy="626722"/>
          </a:xfrm>
          <a:prstGeom prst="wedgeRoundRectCallout">
            <a:avLst>
              <a:gd name="adj1" fmla="val -38718"/>
              <a:gd name="adj2" fmla="val 85569"/>
              <a:gd name="adj3" fmla="val 16667"/>
            </a:avLst>
          </a:prstGeom>
          <a:solidFill>
            <a:srgbClr val="36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000"/>
              </a:spcBef>
            </a:pPr>
            <a:r>
              <a:rPr lang="cy-GB" sz="25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cy-GB" sz="2500" b="1" dirty="0" err="1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Yyy</a:t>
            </a:r>
            <a:r>
              <a:rPr lang="cy-GB" sz="25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…”</a:t>
            </a:r>
          </a:p>
        </p:txBody>
      </p:sp>
    </p:spTree>
    <p:extLst>
      <p:ext uri="{BB962C8B-B14F-4D97-AF65-F5344CB8AC3E}">
        <p14:creationId xmlns:p14="http://schemas.microsoft.com/office/powerpoint/2010/main" val="1935522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2" grpId="0" animBg="1"/>
      <p:bldP spid="13" grpId="0" animBg="1"/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38EDAA36-9F06-1F48-B0DC-440AF0F54790}"/>
              </a:ext>
            </a:extLst>
          </p:cNvPr>
          <p:cNvSpPr txBox="1"/>
          <p:nvPr/>
        </p:nvSpPr>
        <p:spPr>
          <a:xfrm>
            <a:off x="1171110" y="997815"/>
            <a:ext cx="5582616" cy="4862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2000"/>
              </a:spcBef>
            </a:pPr>
            <a:r>
              <a:rPr lang="cy-GB" sz="2000" b="1" u="sng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 gwaeth i ddod</a:t>
            </a:r>
          </a:p>
          <a:p>
            <a:pPr>
              <a:spcBef>
                <a:spcPts val="2000"/>
              </a:spcBef>
            </a:pPr>
            <a:r>
              <a:rPr lang="cy-GB" sz="20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 </a:t>
            </a:r>
            <a:r>
              <a:rPr lang="cy-GB" sz="2000" b="1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Stirling</a:t>
            </a:r>
            <a:r>
              <a:rPr lang="cy-GB" sz="20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yn cael neges gan y dieithryn. Mae'r dieithryn yn dweud wrth </a:t>
            </a:r>
            <a:r>
              <a:rPr lang="cy-GB" sz="2000" b="1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Stirling</a:t>
            </a:r>
            <a:r>
              <a:rPr lang="cy-GB" sz="20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am drosglwyddo'r arian i gyfrif banc arall.</a:t>
            </a:r>
          </a:p>
          <a:p>
            <a:pPr>
              <a:spcBef>
                <a:spcPts val="2000"/>
              </a:spcBef>
            </a:pPr>
            <a:r>
              <a:rPr lang="cy-GB" sz="20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 </a:t>
            </a:r>
            <a:r>
              <a:rPr lang="cy-GB" sz="2000" b="1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Stirling</a:t>
            </a:r>
            <a:r>
              <a:rPr lang="cy-GB" sz="20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yn ceisio mewngofnodi i'w gyfrif banc. Ond dydy e ddim yn gallu. Mae ei gyfrif banc wedi rhewi. Mae’n methu cyrraedd unrhyw arian. Mae’n methu talu’r person na’i fil ffôn symudol. Mae’n methu prynu unrhyw beth i’w nain i godi ei chalon.</a:t>
            </a:r>
          </a:p>
          <a:p>
            <a:pPr>
              <a:spcBef>
                <a:spcPts val="2000"/>
              </a:spcBef>
            </a:pPr>
            <a:r>
              <a:rPr lang="cy-GB" sz="20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Mae’r dieithryn yn flin: “Eisiau fy arian ‘nôl. Arnat t fe i fi. Gwybod ble t byw. A ble mae teulu t byw.”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29801D-2FED-30B9-2082-D1A58D3AC7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150312"/>
            <a:ext cx="9144000" cy="150312"/>
          </a:xfrm>
        </p:spPr>
        <p:txBody>
          <a:bodyPr anchor="b"/>
          <a:lstStyle/>
          <a:p>
            <a:r>
              <a:rPr lang="en-GB" sz="800" b="0" dirty="0">
                <a:solidFill>
                  <a:schemeClr val="bg1"/>
                </a:solidFill>
              </a:rPr>
              <a:t>Slide 16</a:t>
            </a:r>
          </a:p>
        </p:txBody>
      </p:sp>
      <p:pic>
        <p:nvPicPr>
          <p:cNvPr id="3" name="Account frozen screen">
            <a:extLst>
              <a:ext uri="{FF2B5EF4-FFF2-40B4-BE49-F238E27FC236}">
                <a16:creationId xmlns:a16="http://schemas.microsoft.com/office/drawing/2014/main" id="{BBEB8A26-54CC-15F3-AE47-54FC5F401D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83296" y="797079"/>
            <a:ext cx="3496968" cy="3496968"/>
          </a:xfrm>
          <a:prstGeom prst="rect">
            <a:avLst/>
          </a:prstGeom>
        </p:spPr>
      </p:pic>
      <p:pic>
        <p:nvPicPr>
          <p:cNvPr id="6" name="Blank phone">
            <a:extLst>
              <a:ext uri="{FF2B5EF4-FFF2-40B4-BE49-F238E27FC236}">
                <a16:creationId xmlns:a16="http://schemas.microsoft.com/office/drawing/2014/main" id="{EE48DF6E-513E-00F1-5986-D8A302C521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51926">
            <a:off x="9218609" y="2512050"/>
            <a:ext cx="1775551" cy="3429000"/>
          </a:xfrm>
          <a:prstGeom prst="rect">
            <a:avLst/>
          </a:prstGeom>
        </p:spPr>
      </p:pic>
      <p:pic>
        <p:nvPicPr>
          <p:cNvPr id="7" name="Phone message">
            <a:extLst>
              <a:ext uri="{FF2B5EF4-FFF2-40B4-BE49-F238E27FC236}">
                <a16:creationId xmlns:a16="http://schemas.microsoft.com/office/drawing/2014/main" id="{B5D76848-539E-6806-28E6-DE9D600F75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56990">
            <a:off x="9403932" y="3584085"/>
            <a:ext cx="1337389" cy="1807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959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38EDAA36-9F06-1F48-B0DC-440AF0F54790}"/>
              </a:ext>
            </a:extLst>
          </p:cNvPr>
          <p:cNvSpPr txBox="1"/>
          <p:nvPr/>
        </p:nvSpPr>
        <p:spPr>
          <a:xfrm>
            <a:off x="1516769" y="1001017"/>
            <a:ext cx="9849142" cy="22211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Dim ond stori yw hon!</a:t>
            </a:r>
          </a:p>
          <a:p>
            <a:pPr>
              <a:spcBef>
                <a:spcPts val="1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Dyma beth ddigwyddodd mewn gwirionedd.</a:t>
            </a:r>
          </a:p>
          <a:p>
            <a:pPr>
              <a:spcBef>
                <a:spcPts val="1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Derbyniodd </a:t>
            </a:r>
            <a:r>
              <a:rPr lang="cy-GB" sz="2100" b="1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Stirling</a:t>
            </a: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neges ar </a:t>
            </a:r>
            <a:r>
              <a:rPr lang="cy-GB" sz="2100" b="1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Snapchat</a:t>
            </a: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Felly hefyd llawer o'i gyfeillion.</a:t>
            </a:r>
          </a:p>
          <a:p>
            <a:pPr>
              <a:spcBef>
                <a:spcPts val="1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 ddangoson </a:t>
            </a:r>
            <a:r>
              <a:rPr lang="cy-GB" sz="2100" b="1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nhw'r</a:t>
            </a: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neges i'w rhieni a'u hathro.</a:t>
            </a:r>
          </a:p>
          <a:p>
            <a:pPr>
              <a:spcBef>
                <a:spcPts val="1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Dywedodd pawb:</a:t>
            </a:r>
          </a:p>
        </p:txBody>
      </p:sp>
      <p:sp>
        <p:nvSpPr>
          <p:cNvPr id="5" name="Rounded Rectangular Callout 4">
            <a:extLst>
              <a:ext uri="{FF2B5EF4-FFF2-40B4-BE49-F238E27FC236}">
                <a16:creationId xmlns:a16="http://schemas.microsoft.com/office/drawing/2014/main" id="{5B2BD5BB-407B-1748-AF4F-A36B775A0C69}"/>
              </a:ext>
            </a:extLst>
          </p:cNvPr>
          <p:cNvSpPr/>
          <p:nvPr/>
        </p:nvSpPr>
        <p:spPr>
          <a:xfrm>
            <a:off x="1595438" y="3429000"/>
            <a:ext cx="8916383" cy="1055903"/>
          </a:xfrm>
          <a:prstGeom prst="wedgeRoundRectCallout">
            <a:avLst>
              <a:gd name="adj1" fmla="val 40348"/>
              <a:gd name="adj2" fmla="val 106880"/>
              <a:gd name="adj3" fmla="val 16667"/>
            </a:avLst>
          </a:prstGeom>
          <a:solidFill>
            <a:srgbClr val="FFCD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000"/>
              </a:spcBef>
            </a:pPr>
            <a:r>
              <a:rPr lang="cy-GB" sz="28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“Gwareda’r neges a blocio’r person</a:t>
            </a:r>
            <a:br>
              <a:rPr lang="cy-GB" sz="28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sz="28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wnaeth ei hanfon!”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7928D4-CDA5-D34E-9C6B-FADF500B01ED}"/>
              </a:ext>
            </a:extLst>
          </p:cNvPr>
          <p:cNvSpPr txBox="1"/>
          <p:nvPr/>
        </p:nvSpPr>
        <p:spPr>
          <a:xfrm>
            <a:off x="1516769" y="4941177"/>
            <a:ext cx="9151231" cy="13029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Felly dyna beth wnaethon nhw.</a:t>
            </a:r>
          </a:p>
          <a:p>
            <a:pPr>
              <a:spcBef>
                <a:spcPts val="1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 dyma beth allai fod wedi digwydd pe na baen nhw wedi gwneud.</a:t>
            </a:r>
          </a:p>
          <a:p>
            <a:pPr>
              <a:spcBef>
                <a:spcPts val="1000"/>
              </a:spcBef>
            </a:pPr>
            <a:endParaRPr lang="en-GB" sz="2000" b="1" dirty="0">
              <a:solidFill>
                <a:srgbClr val="363636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B7AA45-B46B-81B6-6126-C29E89A8C1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12942"/>
            <a:ext cx="9144000" cy="212942"/>
          </a:xfrm>
        </p:spPr>
        <p:txBody>
          <a:bodyPr anchor="b"/>
          <a:lstStyle/>
          <a:p>
            <a:r>
              <a:rPr lang="en-GB" sz="800" b="0" dirty="0">
                <a:solidFill>
                  <a:schemeClr val="bg1"/>
                </a:solidFill>
              </a:rPr>
              <a:t>Slide 17</a:t>
            </a:r>
          </a:p>
        </p:txBody>
      </p:sp>
    </p:spTree>
    <p:extLst>
      <p:ext uri="{BB962C8B-B14F-4D97-AF65-F5344CB8AC3E}">
        <p14:creationId xmlns:p14="http://schemas.microsoft.com/office/powerpoint/2010/main" val="2045260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3D85A5F-7870-E845-BE81-1A39B1AA96B8}"/>
              </a:ext>
            </a:extLst>
          </p:cNvPr>
          <p:cNvSpPr/>
          <p:nvPr/>
        </p:nvSpPr>
        <p:spPr>
          <a:xfrm>
            <a:off x="948912" y="5026325"/>
            <a:ext cx="10294175" cy="11474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90000">
              <a:spcBef>
                <a:spcPts val="1500"/>
              </a:spcBef>
            </a:pPr>
            <a:r>
              <a:rPr lang="cy-GB" sz="20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Gallai'r troseddwr fod wedi defnyddio'r arian ar gyfer troseddau cas sy'n brifo llawer o bobl: Cyffuriau. Prynu neu werthu cyllyll neu gynnau.</a:t>
            </a:r>
          </a:p>
          <a:p>
            <a:pPr marL="90000">
              <a:spcBef>
                <a:spcPts val="1500"/>
              </a:spcBef>
            </a:pPr>
            <a:r>
              <a:rPr lang="cy-GB" sz="20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 mae'n debyg y byddai'r arian wedi dod o sgamio pobl - fel ei nain.</a:t>
            </a: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D802BDD0-4F9D-4928-462A-43294B9E63F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60791" y="700291"/>
            <a:ext cx="10467322" cy="40011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2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Dyma’r canlyniadau pe bai </a:t>
            </a:r>
            <a:r>
              <a:rPr kumimoji="0" lang="cy-GB" sz="2000" b="1" i="0" u="none" strike="noStrike" kern="1200" cap="none" spc="0" normalizeH="0" baseline="0" dirty="0" err="1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Stirling</a:t>
            </a:r>
            <a:r>
              <a:rPr kumimoji="0" lang="cy-GB" sz="2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wedi dod yn ful arian: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0A29BAF-7923-A6B7-8BDC-F1560B3330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134086" y="1327632"/>
            <a:ext cx="1689100" cy="3545698"/>
            <a:chOff x="1042396" y="1130355"/>
            <a:chExt cx="1689100" cy="354569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30BB732-042B-A94B-D0A2-B818D48A9A9B}"/>
                </a:ext>
              </a:extLst>
            </p:cNvPr>
            <p:cNvSpPr/>
            <p:nvPr/>
          </p:nvSpPr>
          <p:spPr>
            <a:xfrm>
              <a:off x="1042396" y="1175530"/>
              <a:ext cx="1689100" cy="1472648"/>
            </a:xfrm>
            <a:prstGeom prst="rect">
              <a:avLst/>
            </a:prstGeom>
            <a:solidFill>
              <a:srgbClr val="3636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04DACB5-8C3A-BDB8-1CCB-1015E42C7C1B}"/>
                </a:ext>
              </a:extLst>
            </p:cNvPr>
            <p:cNvSpPr txBox="1"/>
            <p:nvPr/>
          </p:nvSpPr>
          <p:spPr>
            <a:xfrm>
              <a:off x="1163505" y="2795397"/>
              <a:ext cx="139636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2000"/>
                </a:spcBef>
              </a:pPr>
              <a:r>
                <a:rPr lang="cy-GB" sz="1500" b="1" dirty="0">
                  <a:solidFill>
                    <a:srgbClr val="363636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Bydd cael cytundeb ffôn yn anodd.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E3D67D6-C7EB-7C1F-A7D8-44845899DF31}"/>
                </a:ext>
              </a:extLst>
            </p:cNvPr>
            <p:cNvSpPr/>
            <p:nvPr/>
          </p:nvSpPr>
          <p:spPr>
            <a:xfrm>
              <a:off x="1042396" y="1175207"/>
              <a:ext cx="1689100" cy="3500846"/>
            </a:xfrm>
            <a:prstGeom prst="rect">
              <a:avLst/>
            </a:prstGeom>
            <a:noFill/>
            <a:ln w="38100">
              <a:solidFill>
                <a:srgbClr val="3636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hone image">
              <a:extLst>
                <a:ext uri="{FF2B5EF4-FFF2-40B4-BE49-F238E27FC236}">
                  <a16:creationId xmlns:a16="http://schemas.microsoft.com/office/drawing/2014/main" id="{1809B644-7193-0B23-2FC7-DC4D5F0875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07630" y="1130355"/>
              <a:ext cx="1527517" cy="1539089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2C813FD-FC89-E4DE-3065-62EE607B6C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239927" y="1327632"/>
            <a:ext cx="1698135" cy="3545698"/>
            <a:chOff x="5239927" y="1423884"/>
            <a:chExt cx="1698135" cy="3545698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7C3DDB1-5E0D-6682-0DD7-C381ECD0E3C9}"/>
                </a:ext>
              </a:extLst>
            </p:cNvPr>
            <p:cNvSpPr/>
            <p:nvPr/>
          </p:nvSpPr>
          <p:spPr>
            <a:xfrm>
              <a:off x="5239927" y="1469059"/>
              <a:ext cx="1689100" cy="1472648"/>
            </a:xfrm>
            <a:prstGeom prst="rect">
              <a:avLst/>
            </a:prstGeom>
            <a:solidFill>
              <a:srgbClr val="3636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B23779B1-1CC2-B3D6-38E5-008BDB1C6260}"/>
                </a:ext>
              </a:extLst>
            </p:cNvPr>
            <p:cNvGrpSpPr/>
            <p:nvPr/>
          </p:nvGrpSpPr>
          <p:grpSpPr>
            <a:xfrm>
              <a:off x="5239928" y="1423884"/>
              <a:ext cx="1698134" cy="3545698"/>
              <a:chOff x="5239928" y="1423884"/>
              <a:chExt cx="1698134" cy="3545698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B0B982D-5920-4CCC-A793-3B2E5D7F87B3}"/>
                  </a:ext>
                </a:extLst>
              </p:cNvPr>
              <p:cNvSpPr txBox="1"/>
              <p:nvPr/>
            </p:nvSpPr>
            <p:spPr>
              <a:xfrm>
                <a:off x="5346369" y="3010096"/>
                <a:ext cx="1591693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2000"/>
                  </a:spcBef>
                </a:pPr>
                <a:r>
                  <a:rPr lang="cy-GB" sz="1500" b="1" dirty="0">
                    <a:solidFill>
                      <a:srgbClr val="363636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Pan fydd ychydig yn hŷn bydd cael benthyciad myfyriwr ar gyfer coleg neu brifysgol yn anodd.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06E683A-4ACA-0F97-E5F9-E67209F87A23}"/>
                  </a:ext>
                </a:extLst>
              </p:cNvPr>
              <p:cNvSpPr/>
              <p:nvPr/>
            </p:nvSpPr>
            <p:spPr>
              <a:xfrm>
                <a:off x="5239928" y="1468736"/>
                <a:ext cx="1689100" cy="3500846"/>
              </a:xfrm>
              <a:prstGeom prst="rect">
                <a:avLst/>
              </a:prstGeom>
              <a:noFill/>
              <a:ln w="38100">
                <a:solidFill>
                  <a:srgbClr val="36363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0" name="Uni image">
                <a:extLst>
                  <a:ext uri="{FF2B5EF4-FFF2-40B4-BE49-F238E27FC236}">
                    <a16:creationId xmlns:a16="http://schemas.microsoft.com/office/drawing/2014/main" id="{0C1E694C-65B1-4DEB-EDC9-30EE236EA0A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14223" y="1423884"/>
                <a:ext cx="1539089" cy="1539089"/>
              </a:xfrm>
              <a:prstGeom prst="rect">
                <a:avLst/>
              </a:prstGeom>
            </p:spPr>
          </p:pic>
        </p:grp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84B8D0E-1258-C8EE-1A2D-C5FFDD8F42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446167" y="1339204"/>
            <a:ext cx="1774173" cy="3534126"/>
            <a:chOff x="9446167" y="1141927"/>
            <a:chExt cx="1774173" cy="353412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87562CA-CC00-BF7F-E216-BA7A8456ECD9}"/>
                </a:ext>
              </a:extLst>
            </p:cNvPr>
            <p:cNvSpPr txBox="1"/>
            <p:nvPr/>
          </p:nvSpPr>
          <p:spPr>
            <a:xfrm>
              <a:off x="9531240" y="2795397"/>
              <a:ext cx="1689100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2000"/>
                </a:spcBef>
              </a:pPr>
              <a:r>
                <a:rPr lang="cy-GB" sz="1500" b="1" kern="100" dirty="0">
                  <a:solidFill>
                    <a:srgbClr val="363636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Mae’n rhoi ei hun a’i deulu mewn perygl.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811EFF7-808E-9CCD-AEF3-A5795E7C5EC8}"/>
                </a:ext>
              </a:extLst>
            </p:cNvPr>
            <p:cNvSpPr/>
            <p:nvPr/>
          </p:nvSpPr>
          <p:spPr>
            <a:xfrm>
              <a:off x="9454877" y="1175207"/>
              <a:ext cx="1689100" cy="3500846"/>
            </a:xfrm>
            <a:prstGeom prst="rect">
              <a:avLst/>
            </a:prstGeom>
            <a:noFill/>
            <a:ln w="38100">
              <a:solidFill>
                <a:srgbClr val="3636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CB0B8A2-50D4-1799-5728-F41945DF6270}"/>
                </a:ext>
              </a:extLst>
            </p:cNvPr>
            <p:cNvSpPr/>
            <p:nvPr/>
          </p:nvSpPr>
          <p:spPr>
            <a:xfrm>
              <a:off x="9446167" y="1180654"/>
              <a:ext cx="1689100" cy="1472648"/>
            </a:xfrm>
            <a:prstGeom prst="rect">
              <a:avLst/>
            </a:prstGeom>
            <a:solidFill>
              <a:srgbClr val="3636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Family">
              <a:extLst>
                <a:ext uri="{FF2B5EF4-FFF2-40B4-BE49-F238E27FC236}">
                  <a16:creationId xmlns:a16="http://schemas.microsoft.com/office/drawing/2014/main" id="{4AF20230-4DDF-D45C-7BAD-8D36C7DE37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531240" y="1141927"/>
              <a:ext cx="1539089" cy="1527517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EE8A3B6-6C30-F075-FC7F-D14BF21794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29333" y="1372484"/>
            <a:ext cx="1689100" cy="3500846"/>
            <a:chOff x="1029333" y="1468736"/>
            <a:chExt cx="1689100" cy="3500846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9AC273B-2821-9749-B5A5-93121E291FEF}"/>
                </a:ext>
              </a:extLst>
            </p:cNvPr>
            <p:cNvSpPr/>
            <p:nvPr/>
          </p:nvSpPr>
          <p:spPr>
            <a:xfrm>
              <a:off x="1029333" y="1469059"/>
              <a:ext cx="1689100" cy="1472648"/>
            </a:xfrm>
            <a:prstGeom prst="rect">
              <a:avLst/>
            </a:prstGeom>
            <a:solidFill>
              <a:srgbClr val="3636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E4A56DC-72BE-81AD-3EC0-C28B64D72706}"/>
                </a:ext>
              </a:extLst>
            </p:cNvPr>
            <p:cNvGrpSpPr/>
            <p:nvPr/>
          </p:nvGrpSpPr>
          <p:grpSpPr>
            <a:xfrm>
              <a:off x="1029333" y="1468736"/>
              <a:ext cx="1689100" cy="3500846"/>
              <a:chOff x="1029333" y="1468736"/>
              <a:chExt cx="1689100" cy="3500846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4559E09-1E95-CBEC-7158-5678774F0A69}"/>
                  </a:ext>
                </a:extLst>
              </p:cNvPr>
              <p:cNvSpPr txBox="1"/>
              <p:nvPr/>
            </p:nvSpPr>
            <p:spPr>
              <a:xfrm>
                <a:off x="1089079" y="3088926"/>
                <a:ext cx="1557876" cy="13747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000"/>
                  </a:spcBef>
                </a:pPr>
                <a:r>
                  <a:rPr lang="cy-GB" sz="1500" b="1" dirty="0">
                    <a:solidFill>
                      <a:srgbClr val="363636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Cyfrif banc yn cael ei gau. </a:t>
                </a:r>
              </a:p>
              <a:p>
                <a:pPr>
                  <a:spcBef>
                    <a:spcPts val="1000"/>
                  </a:spcBef>
                </a:pPr>
                <a:r>
                  <a:rPr lang="cy-GB" sz="1500" b="1" dirty="0">
                    <a:solidFill>
                      <a:srgbClr val="363636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Ddim yn gallu agor cyfrif banc arall.</a:t>
                </a: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32FD92A7-EA12-47CA-DDEB-1622877C9BDF}"/>
                  </a:ext>
                </a:extLst>
              </p:cNvPr>
              <p:cNvSpPr/>
              <p:nvPr/>
            </p:nvSpPr>
            <p:spPr>
              <a:xfrm>
                <a:off x="1029333" y="1468736"/>
                <a:ext cx="1689100" cy="3500846"/>
              </a:xfrm>
              <a:prstGeom prst="rect">
                <a:avLst/>
              </a:prstGeom>
              <a:noFill/>
              <a:ln w="38100">
                <a:solidFill>
                  <a:srgbClr val="36363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0" name="Picture 49" descr="A picture containing text, logo, screenshot, yellow&#10;&#10;Description automatically generated">
                <a:extLst>
                  <a:ext uri="{FF2B5EF4-FFF2-40B4-BE49-F238E27FC236}">
                    <a16:creationId xmlns:a16="http://schemas.microsoft.com/office/drawing/2014/main" id="{BA12C088-5CB3-31AB-F757-2775227399D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85797" y="1504496"/>
                <a:ext cx="1384846" cy="1377863"/>
              </a:xfrm>
              <a:prstGeom prst="ellipse">
                <a:avLst/>
              </a:prstGeom>
            </p:spPr>
          </p:pic>
        </p:grp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815280E-0A75-F65A-9D28-3D8322C580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338693" y="1372484"/>
            <a:ext cx="1689101" cy="3500846"/>
            <a:chOff x="7338693" y="1468736"/>
            <a:chExt cx="1689101" cy="3500846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4B30080F-E9CE-6C34-E0E5-3790F2435467}"/>
                </a:ext>
              </a:extLst>
            </p:cNvPr>
            <p:cNvSpPr/>
            <p:nvPr/>
          </p:nvSpPr>
          <p:spPr>
            <a:xfrm>
              <a:off x="7338693" y="1474183"/>
              <a:ext cx="1689100" cy="1472648"/>
            </a:xfrm>
            <a:prstGeom prst="rect">
              <a:avLst/>
            </a:prstGeom>
            <a:solidFill>
              <a:srgbClr val="3636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18018871-D348-DE5C-ADFA-1E1B2CC4CB9C}"/>
                </a:ext>
              </a:extLst>
            </p:cNvPr>
            <p:cNvGrpSpPr/>
            <p:nvPr/>
          </p:nvGrpSpPr>
          <p:grpSpPr>
            <a:xfrm>
              <a:off x="7338694" y="1468736"/>
              <a:ext cx="1689100" cy="3500846"/>
              <a:chOff x="7338694" y="1468736"/>
              <a:chExt cx="1689100" cy="3500846"/>
            </a:xfrm>
          </p:grpSpPr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E1CB9E83-D7B7-DDC9-7CA3-0DFD274EAB36}"/>
                  </a:ext>
                </a:extLst>
              </p:cNvPr>
              <p:cNvGrpSpPr/>
              <p:nvPr/>
            </p:nvGrpSpPr>
            <p:grpSpPr>
              <a:xfrm>
                <a:off x="7338694" y="1468736"/>
                <a:ext cx="1689100" cy="3500846"/>
                <a:chOff x="7338694" y="1468736"/>
                <a:chExt cx="1689100" cy="3500846"/>
              </a:xfrm>
            </p:grpSpPr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E6162BA9-1615-F8D3-EF79-C11AF59322B9}"/>
                    </a:ext>
                  </a:extLst>
                </p:cNvPr>
                <p:cNvSpPr txBox="1"/>
                <p:nvPr/>
              </p:nvSpPr>
              <p:spPr>
                <a:xfrm>
                  <a:off x="7436934" y="3088926"/>
                  <a:ext cx="1518911" cy="12464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2000"/>
                    </a:spcBef>
                  </a:pPr>
                  <a:r>
                    <a:rPr lang="cy-GB" sz="1500" b="1" dirty="0">
                      <a:solidFill>
                        <a:srgbClr val="363636"/>
                      </a:solidFill>
                      <a:effectLst/>
                      <a:latin typeface="Arial" panose="020B0604020202020204" pitchFamily="34" charset="0"/>
                      <a:ea typeface="Calibri" panose="020F0502020204030204" pitchFamily="34" charset="0"/>
                      <a:cs typeface="Arial" panose="020B0604020202020204" pitchFamily="34" charset="0"/>
                    </a:rPr>
                    <a:t>Gallai fod yn anodd cael swydd ar ôl gadael yr ysgol.</a:t>
                  </a:r>
                </a:p>
              </p:txBody>
            </p:sp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3E83C86E-2765-3543-6C23-1EF2173936F7}"/>
                    </a:ext>
                  </a:extLst>
                </p:cNvPr>
                <p:cNvSpPr/>
                <p:nvPr/>
              </p:nvSpPr>
              <p:spPr>
                <a:xfrm>
                  <a:off x="7338694" y="1468736"/>
                  <a:ext cx="1689100" cy="3500846"/>
                </a:xfrm>
                <a:prstGeom prst="rect">
                  <a:avLst/>
                </a:prstGeom>
                <a:noFill/>
                <a:ln w="38100">
                  <a:solidFill>
                    <a:srgbClr val="36363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pic>
            <p:nvPicPr>
              <p:cNvPr id="55" name="Picture 54" descr="A picture containing text, logo, screenshot, yellow&#10;&#10;Description automatically generated">
                <a:extLst>
                  <a:ext uri="{FF2B5EF4-FFF2-40B4-BE49-F238E27FC236}">
                    <a16:creationId xmlns:a16="http://schemas.microsoft.com/office/drawing/2014/main" id="{478C727C-3A6F-A864-23A4-1EE351520F8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492971" y="1469059"/>
                <a:ext cx="1398610" cy="1450221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26881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ular Callout 2">
            <a:extLst>
              <a:ext uri="{FF2B5EF4-FFF2-40B4-BE49-F238E27FC236}">
                <a16:creationId xmlns:a16="http://schemas.microsoft.com/office/drawing/2014/main" id="{362E8D8A-99EF-4F43-8FC4-7214257F09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343025" y="1619249"/>
            <a:ext cx="9477375" cy="4033405"/>
          </a:xfrm>
          <a:prstGeom prst="wedgeRoundRectCallout">
            <a:avLst>
              <a:gd name="adj1" fmla="val -37943"/>
              <a:gd name="adj2" fmla="val 63339"/>
              <a:gd name="adj3" fmla="val 16667"/>
            </a:avLst>
          </a:prstGeom>
          <a:noFill/>
          <a:ln w="38100">
            <a:solidFill>
              <a:srgbClr val="FFCD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AD2327-478A-4A4E-B812-10A44F8B409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755759"/>
            <a:ext cx="12191999" cy="55399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3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Neges </a:t>
            </a:r>
            <a:r>
              <a:rPr kumimoji="0" lang="cy-GB" sz="3000" b="1" i="0" u="none" strike="noStrike" kern="1200" cap="none" spc="0" normalizeH="0" baseline="0" dirty="0" err="1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Stirling</a:t>
            </a:r>
            <a:endParaRPr kumimoji="0" lang="cy-GB" sz="3000" b="0" i="0" u="none" strike="noStrike" kern="1200" cap="none" spc="0" normalizeH="0" baseline="0" dirty="0">
              <a:ln>
                <a:noFill/>
              </a:ln>
              <a:solidFill>
                <a:srgbClr val="36363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CB1463-C02A-6643-8F57-C4C4B47BEF7E}"/>
              </a:ext>
            </a:extLst>
          </p:cNvPr>
          <p:cNvSpPr txBox="1"/>
          <p:nvPr/>
        </p:nvSpPr>
        <p:spPr>
          <a:xfrm>
            <a:off x="1857620" y="1896531"/>
            <a:ext cx="8508458" cy="3608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7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Dydyn ni ddim </a:t>
            </a:r>
            <a:r>
              <a:rPr lang="cy-GB" sz="2100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yn cymryd arian oddi wrth ddieithriaid.</a:t>
            </a:r>
          </a:p>
          <a:p>
            <a:pPr>
              <a:spcBef>
                <a:spcPts val="17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Peidiwch</a:t>
            </a:r>
            <a:r>
              <a:rPr lang="cy-GB" sz="2100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â derbyn arian i’ch cyfrif banc oni bai ei fod gan rywun rydych chi’n ei adnabod ac yn ymddiried ynddo.</a:t>
            </a:r>
          </a:p>
          <a:p>
            <a:pPr>
              <a:spcBef>
                <a:spcPts val="1700"/>
              </a:spcBef>
            </a:pPr>
            <a:r>
              <a:rPr lang="cy-GB" sz="2100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Gallai derbyn arian gan rywun nad ydych yn ei adnabod eich gwneud yn </a:t>
            </a:r>
            <a:r>
              <a:rPr lang="cy-GB" sz="2100" b="1" i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ful arian.</a:t>
            </a:r>
          </a:p>
          <a:p>
            <a:pPr>
              <a:spcBef>
                <a:spcPts val="17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Peidiwch </a:t>
            </a:r>
            <a:r>
              <a:rPr lang="cy-GB" sz="2100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â rhoi eich manylion banc i unrhyw un nad ydych yn ei adnabod ac yn ymddiried ynddo. Byddwch yn mynd i lawer o </a:t>
            </a:r>
            <a:r>
              <a:rPr lang="cy-GB" sz="2100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drwbwl</a:t>
            </a:r>
            <a:r>
              <a:rPr lang="cy-GB" sz="2100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 byddwch yn helpu troseddwyr i wneud llawer o bethau drwg i bobl.</a:t>
            </a:r>
          </a:p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F3FA90-1806-8043-A03A-E2EAF32DA29E}"/>
              </a:ext>
            </a:extLst>
          </p:cNvPr>
          <p:cNvSpPr txBox="1"/>
          <p:nvPr/>
        </p:nvSpPr>
        <p:spPr>
          <a:xfrm rot="684490">
            <a:off x="9697079" y="2013462"/>
            <a:ext cx="12269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DON’T</a:t>
            </a:r>
          </a:p>
        </p:txBody>
      </p:sp>
    </p:spTree>
    <p:extLst>
      <p:ext uri="{BB962C8B-B14F-4D97-AF65-F5344CB8AC3E}">
        <p14:creationId xmlns:p14="http://schemas.microsoft.com/office/powerpoint/2010/main" val="2323871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F0A29E1-113B-DDD9-F2AE-0D897CFA0F66}"/>
              </a:ext>
            </a:extLst>
          </p:cNvPr>
          <p:cNvSpPr/>
          <p:nvPr/>
        </p:nvSpPr>
        <p:spPr>
          <a:xfrm>
            <a:off x="0" y="6116340"/>
            <a:ext cx="12192000" cy="7416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Logos">
            <a:extLst>
              <a:ext uri="{FF2B5EF4-FFF2-40B4-BE49-F238E27FC236}">
                <a16:creationId xmlns:a16="http://schemas.microsoft.com/office/drawing/2014/main" id="{1EFB9A42-9981-5C02-EE3D-D57063A48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222"/>
          <a:stretch/>
        </p:blipFill>
        <p:spPr>
          <a:xfrm>
            <a:off x="10274300" y="6209688"/>
            <a:ext cx="1611919" cy="472763"/>
          </a:xfrm>
          <a:prstGeom prst="rect">
            <a:avLst/>
          </a:prstGeom>
        </p:spPr>
      </p:pic>
      <p:pic>
        <p:nvPicPr>
          <p:cNvPr id="6" name="Picture 5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34F0E1AF-39DE-A2A1-3745-66CA2AE967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8341" y="6269145"/>
            <a:ext cx="1536883" cy="373628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57BF25B0-949D-5744-B736-701B62D320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792243"/>
            <a:ext cx="12192000" cy="1206035"/>
          </a:xfrm>
        </p:spPr>
        <p:txBody>
          <a:bodyPr anchor="ctr" anchorCtr="1"/>
          <a:lstStyle/>
          <a:p>
            <a:r>
              <a:rPr lang="cy-GB" sz="4000" b="1" dirty="0" err="1">
                <a:solidFill>
                  <a:srgbClr val="363636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ABCh</a:t>
            </a:r>
            <a:endParaRPr lang="cy-GB" sz="4000" b="1" dirty="0">
              <a:solidFill>
                <a:srgbClr val="363636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FED8BF-D9F7-F140-AF9B-7BEB4545009B}"/>
              </a:ext>
            </a:extLst>
          </p:cNvPr>
          <p:cNvSpPr txBox="1"/>
          <p:nvPr/>
        </p:nvSpPr>
        <p:spPr>
          <a:xfrm>
            <a:off x="112542" y="182880"/>
            <a:ext cx="2069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 gyfer yr athro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CAE2B7D-9502-4145-82B9-CA0760A67504}"/>
              </a:ext>
            </a:extLst>
          </p:cNvPr>
          <p:cNvSpPr txBox="1"/>
          <p:nvPr/>
        </p:nvSpPr>
        <p:spPr>
          <a:xfrm>
            <a:off x="1569112" y="2093492"/>
            <a:ext cx="9378185" cy="3311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500"/>
              </a:spcBef>
            </a:pPr>
            <a:r>
              <a:rPr lang="cy-GB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Amcanion dysgu</a:t>
            </a:r>
          </a:p>
          <a:p>
            <a:pPr>
              <a:spcBef>
                <a:spcPts val="500"/>
              </a:spcBef>
            </a:pPr>
            <a:r>
              <a:rPr lang="cy-GB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Dysgu am beryglon </a:t>
            </a:r>
            <a:r>
              <a:rPr lang="cy-GB" dirty="0" err="1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camfanteisio</a:t>
            </a:r>
            <a:r>
              <a:rPr lang="cy-GB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ariannol a throseddu, gan gynnwys ‘mulod arian’.</a:t>
            </a:r>
          </a:p>
          <a:p>
            <a:pPr>
              <a:spcBef>
                <a:spcPts val="500"/>
              </a:spcBef>
            </a:pPr>
            <a:r>
              <a:rPr lang="cy-GB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Deilliannau dysgu </a:t>
            </a:r>
            <a:r>
              <a:rPr lang="cy-GB" b="1" dirty="0" err="1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bwriedig</a:t>
            </a:r>
            <a:endParaRPr lang="cy-GB" b="1" dirty="0">
              <a:solidFill>
                <a:srgbClr val="36363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500"/>
              </a:spcBef>
            </a:pPr>
            <a:r>
              <a:rPr lang="cy-GB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Rwy’n gwybod mai dim ond gan bobl rwy’n eu hadnabod ac yn ymddiried ynddynt y dylwn dderbyn arian</a:t>
            </a:r>
          </a:p>
          <a:p>
            <a:pPr>
              <a:spcBef>
                <a:spcPts val="500"/>
              </a:spcBef>
            </a:pPr>
            <a:r>
              <a:rPr lang="cy-GB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Rwy’n gwybod na ddylwn byth dderbyn arian gan ddieithryn.</a:t>
            </a:r>
          </a:p>
          <a:p>
            <a:pPr>
              <a:spcBef>
                <a:spcPts val="500"/>
              </a:spcBef>
            </a:pPr>
            <a:r>
              <a:rPr lang="cy-GB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Rwy'n gwybod na ddylwn byth basio (trosglwyddo) yr arian hwnnw i rywun arall.</a:t>
            </a:r>
          </a:p>
          <a:p>
            <a:pPr>
              <a:spcBef>
                <a:spcPts val="500"/>
              </a:spcBef>
            </a:pPr>
            <a:endParaRPr lang="cy-GB" dirty="0">
              <a:solidFill>
                <a:srgbClr val="36363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500"/>
              </a:spcBef>
            </a:pPr>
            <a:r>
              <a:rPr lang="cy-GB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Geiriau allweddol: </a:t>
            </a:r>
            <a:r>
              <a:rPr lang="cy-GB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twyll, </a:t>
            </a:r>
            <a:r>
              <a:rPr lang="cy-GB" dirty="0" err="1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sgam</a:t>
            </a:r>
            <a:r>
              <a:rPr lang="cy-GB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trosedd, trosglwyddo, gwyngalchu arian, anghyfreithlon, mul arian.</a:t>
            </a:r>
          </a:p>
        </p:txBody>
      </p:sp>
      <p:pic>
        <p:nvPicPr>
          <p:cNvPr id="7" name="Logo">
            <a:extLst>
              <a:ext uri="{FF2B5EF4-FFF2-40B4-BE49-F238E27FC236}">
                <a16:creationId xmlns:a16="http://schemas.microsoft.com/office/drawing/2014/main" id="{CE2E2E7F-A621-4E5D-BB5D-88E11198CB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781" y="6237802"/>
            <a:ext cx="2526662" cy="50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8996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8A5AB24A-1BB2-8345-8845-6AEA03223D5A}"/>
              </a:ext>
            </a:extLst>
          </p:cNvPr>
          <p:cNvSpPr txBox="1"/>
          <p:nvPr/>
        </p:nvSpPr>
        <p:spPr>
          <a:xfrm>
            <a:off x="1008684" y="858819"/>
            <a:ext cx="631185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cy-GB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 bobl a anfonodd y neges </a:t>
            </a:r>
            <a:r>
              <a:rPr lang="cy-GB" b="1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Snapchat</a:t>
            </a:r>
            <a:r>
              <a:rPr lang="cy-GB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oedd yr union droseddwyr a oedd wedi dwyn yr arian gan nain </a:t>
            </a:r>
            <a:r>
              <a:rPr lang="cy-GB" b="1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Stirling</a:t>
            </a:r>
            <a:r>
              <a:rPr lang="cy-GB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cy-GB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Pam fod y troseddwyr eisiau cuddio eu harian yng nghyfrifon banc pobl eraill?</a:t>
            </a:r>
          </a:p>
          <a:p>
            <a:pPr>
              <a:spcBef>
                <a:spcPts val="1200"/>
              </a:spcBef>
            </a:pPr>
            <a:r>
              <a:rPr lang="cy-GB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Mae’r troseddwyr eisiau “benthyg” cyfrifon banc ‘glân’ gan bobol a’u defnyddio i drosglwyddo arian, fel y gallan nhw guddio eu harian “budr” sydd wedi ei ddwyn.</a:t>
            </a:r>
          </a:p>
          <a:p>
            <a:pPr>
              <a:spcBef>
                <a:spcPts val="1200"/>
              </a:spcBef>
            </a:pPr>
            <a:r>
              <a:rPr lang="cy-GB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Mae hyn yn ei gwneud yn anoddach i'r heddlu ddod o hyd i'r arian neu ei “olrhain”.</a:t>
            </a:r>
          </a:p>
          <a:p>
            <a:pPr>
              <a:spcBef>
                <a:spcPts val="1200"/>
              </a:spcBef>
            </a:pPr>
            <a:r>
              <a:rPr lang="cy-GB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Gelwir hyn yn ‘wyngalchu arian’.</a:t>
            </a:r>
          </a:p>
          <a:p>
            <a:pPr>
              <a:spcBef>
                <a:spcPts val="1200"/>
              </a:spcBef>
            </a:pPr>
            <a:r>
              <a:rPr lang="cy-GB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Trwy ei guddio, gall y troseddwyr wedyn ddefnyddio'r arian hwn ar gyfer mwy o droseddau.</a:t>
            </a:r>
          </a:p>
          <a:p>
            <a:pPr>
              <a:spcBef>
                <a:spcPts val="1200"/>
              </a:spcBef>
            </a:pPr>
            <a:r>
              <a:rPr lang="cy-GB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Gelwir y bobl sy’n derbyn yr arian ac yna’n ei drosglwyddo yn ‘fulod arian’.</a:t>
            </a:r>
          </a:p>
        </p:txBody>
      </p:sp>
      <p:grpSp>
        <p:nvGrpSpPr>
          <p:cNvPr id="38" name="Graphics">
            <a:extLst>
              <a:ext uri="{FF2B5EF4-FFF2-40B4-BE49-F238E27FC236}">
                <a16:creationId xmlns:a16="http://schemas.microsoft.com/office/drawing/2014/main" id="{80325772-6A49-CD4E-964B-0BE65CF43C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705188" y="969265"/>
            <a:ext cx="3333750" cy="4940927"/>
            <a:chOff x="7829550" y="958535"/>
            <a:chExt cx="3333750" cy="4940927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E64B0D0-CB0E-9448-8368-FC23BD893C5A}"/>
                </a:ext>
              </a:extLst>
            </p:cNvPr>
            <p:cNvSpPr/>
            <p:nvPr/>
          </p:nvSpPr>
          <p:spPr>
            <a:xfrm>
              <a:off x="7829550" y="958535"/>
              <a:ext cx="3333750" cy="1528220"/>
            </a:xfrm>
            <a:prstGeom prst="rect">
              <a:avLst/>
            </a:prstGeom>
            <a:noFill/>
            <a:ln w="38100">
              <a:solidFill>
                <a:srgbClr val="FFCD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89839F9-5A7A-8245-8A15-44629D566AD4}"/>
                </a:ext>
              </a:extLst>
            </p:cNvPr>
            <p:cNvSpPr txBox="1"/>
            <p:nvPr/>
          </p:nvSpPr>
          <p:spPr>
            <a:xfrm>
              <a:off x="9617520" y="1254905"/>
              <a:ext cx="154578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2000"/>
                </a:spcBef>
              </a:pPr>
              <a:r>
                <a:rPr lang="cy-GB" sz="1400" b="1" dirty="0">
                  <a:solidFill>
                    <a:srgbClr val="363636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Mae arian troseddol yn cael ei roi yn eich cyfrif banc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450F8E9-7AD1-E04E-958E-7EE168E3FE0C}"/>
                </a:ext>
              </a:extLst>
            </p:cNvPr>
            <p:cNvSpPr txBox="1"/>
            <p:nvPr/>
          </p:nvSpPr>
          <p:spPr>
            <a:xfrm>
              <a:off x="9617520" y="2854954"/>
              <a:ext cx="136154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2000"/>
                </a:spcBef>
              </a:pPr>
              <a:r>
                <a:rPr lang="cy-GB" sz="1400" b="1" dirty="0">
                  <a:solidFill>
                    <a:srgbClr val="363636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Rydych chi’n symud yr arian i gyfrif banc ‘glân’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A6B2275-60BD-024C-9BDB-DF16146B8C87}"/>
                </a:ext>
              </a:extLst>
            </p:cNvPr>
            <p:cNvSpPr txBox="1"/>
            <p:nvPr/>
          </p:nvSpPr>
          <p:spPr>
            <a:xfrm>
              <a:off x="9617520" y="4550576"/>
              <a:ext cx="136154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2000"/>
                </a:spcBef>
              </a:pPr>
              <a:r>
                <a:rPr lang="cy-GB" sz="1400" b="1" dirty="0">
                  <a:solidFill>
                    <a:srgbClr val="363636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Mae arian sy’n cael ei godi o’ch cyfrif bellach yn ‘lân’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11E069D-4817-5D47-A828-5D8D0C260BCD}"/>
                </a:ext>
              </a:extLst>
            </p:cNvPr>
            <p:cNvSpPr/>
            <p:nvPr/>
          </p:nvSpPr>
          <p:spPr>
            <a:xfrm>
              <a:off x="7829550" y="2664888"/>
              <a:ext cx="3333750" cy="1528220"/>
            </a:xfrm>
            <a:prstGeom prst="rect">
              <a:avLst/>
            </a:prstGeom>
            <a:noFill/>
            <a:ln w="38100">
              <a:solidFill>
                <a:srgbClr val="FFCD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62D25DD-7E5C-8042-B855-925DC0275E96}"/>
                </a:ext>
              </a:extLst>
            </p:cNvPr>
            <p:cNvSpPr/>
            <p:nvPr/>
          </p:nvSpPr>
          <p:spPr>
            <a:xfrm>
              <a:off x="7829550" y="4371242"/>
              <a:ext cx="3333750" cy="1528220"/>
            </a:xfrm>
            <a:prstGeom prst="rect">
              <a:avLst/>
            </a:prstGeom>
            <a:noFill/>
            <a:ln w="38100">
              <a:solidFill>
                <a:srgbClr val="FFCD0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600EF36-F01B-5741-AB19-8BDB1A3851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18806" y="1047194"/>
              <a:ext cx="1361545" cy="1346024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0655334D-0C6F-D542-9EB6-927EF57653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09803" y="2746461"/>
              <a:ext cx="1379550" cy="1346024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3202446D-C1E2-2749-97F2-A30C984C96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21910" y="4443290"/>
              <a:ext cx="1355336" cy="1346023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B14066C-0804-FA76-011C-B3BA6A4D51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137786"/>
            <a:ext cx="9144000" cy="137786"/>
          </a:xfrm>
        </p:spPr>
        <p:txBody>
          <a:bodyPr anchor="b"/>
          <a:lstStyle/>
          <a:p>
            <a:r>
              <a:rPr lang="en-GB" sz="800" b="0" dirty="0">
                <a:solidFill>
                  <a:schemeClr val="bg1"/>
                </a:solidFill>
              </a:rPr>
              <a:t>Slide 20</a:t>
            </a:r>
          </a:p>
        </p:txBody>
      </p:sp>
    </p:spTree>
    <p:extLst>
      <p:ext uri="{BB962C8B-B14F-4D97-AF65-F5344CB8AC3E}">
        <p14:creationId xmlns:p14="http://schemas.microsoft.com/office/powerpoint/2010/main" val="97398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E9A304E-8E8B-BE4B-BFAF-2EB014279E93}"/>
              </a:ext>
            </a:extLst>
          </p:cNvPr>
          <p:cNvSpPr txBox="1"/>
          <p:nvPr/>
        </p:nvSpPr>
        <p:spPr>
          <a:xfrm>
            <a:off x="1499048" y="1431394"/>
            <a:ext cx="4588212" cy="4026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Byddai hyn wedi gwneud </a:t>
            </a:r>
            <a:r>
              <a:rPr lang="cy-GB" sz="2100" b="1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Stirling</a:t>
            </a: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yn ful arian am arian parod wedi'i ddwyn oddi wrth ei nain ei hun.</a:t>
            </a:r>
          </a:p>
          <a:p>
            <a:pPr>
              <a:spcBef>
                <a:spcPts val="2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Collodd ei nain £2,000.</a:t>
            </a:r>
          </a:p>
          <a:p>
            <a:pPr>
              <a:spcBef>
                <a:spcPts val="2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Beth am y £1,000 arall?</a:t>
            </a:r>
          </a:p>
          <a:p>
            <a:pPr>
              <a:spcBef>
                <a:spcPts val="2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Efallai bod y troseddwyr wedi dod o hyd i fulod arian eraill.</a:t>
            </a:r>
          </a:p>
          <a:p>
            <a:pPr>
              <a:spcBef>
                <a:spcPts val="2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Efallai bod pawb arall wedi gwrthod cysylltu â nhw.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5B12842-D714-434F-A1E5-D2DD5BC1C4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831241" y="1072857"/>
            <a:ext cx="3000152" cy="4564527"/>
            <a:chOff x="7831241" y="1072857"/>
            <a:chExt cx="3000152" cy="4564527"/>
          </a:xfrm>
        </p:grpSpPr>
        <p:pic>
          <p:nvPicPr>
            <p:cNvPr id="11" name="Picture 10" descr="Logo&#10;&#10;Description automatically generated">
              <a:extLst>
                <a:ext uri="{FF2B5EF4-FFF2-40B4-BE49-F238E27FC236}">
                  <a16:creationId xmlns:a16="http://schemas.microsoft.com/office/drawing/2014/main" id="{71A23675-8772-AD44-90D0-090F4C76A4C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31241" y="1072857"/>
              <a:ext cx="2598471" cy="1782351"/>
            </a:xfrm>
            <a:prstGeom prst="rect">
              <a:avLst/>
            </a:prstGeom>
          </p:spPr>
        </p:pic>
        <p:pic>
          <p:nvPicPr>
            <p:cNvPr id="12" name="Picture 11" descr="Logo&#10;&#10;Description automatically generated">
              <a:extLst>
                <a:ext uri="{FF2B5EF4-FFF2-40B4-BE49-F238E27FC236}">
                  <a16:creationId xmlns:a16="http://schemas.microsoft.com/office/drawing/2014/main" id="{9B28B7E2-405E-074B-AAE6-7C701EA8AC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545141">
              <a:off x="8232922" y="2427826"/>
              <a:ext cx="2598471" cy="1782351"/>
            </a:xfrm>
            <a:prstGeom prst="rect">
              <a:avLst/>
            </a:prstGeom>
          </p:spPr>
        </p:pic>
        <p:pic>
          <p:nvPicPr>
            <p:cNvPr id="13" name="Picture 12" descr="Logo&#10;&#10;Description automatically generated">
              <a:extLst>
                <a:ext uri="{FF2B5EF4-FFF2-40B4-BE49-F238E27FC236}">
                  <a16:creationId xmlns:a16="http://schemas.microsoft.com/office/drawing/2014/main" id="{EF0A66FA-271F-8642-ADAB-D9934054D0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20358" y="3855033"/>
              <a:ext cx="2598471" cy="1782351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45AA642-D3DC-2233-5098-C5C16422F3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50522"/>
            <a:ext cx="9144000" cy="250521"/>
          </a:xfrm>
        </p:spPr>
        <p:txBody>
          <a:bodyPr anchor="b"/>
          <a:lstStyle/>
          <a:p>
            <a:r>
              <a:rPr lang="en-GB" sz="800" b="0" dirty="0">
                <a:solidFill>
                  <a:schemeClr val="bg1"/>
                </a:solidFill>
              </a:rPr>
              <a:t>Slide 21</a:t>
            </a:r>
          </a:p>
        </p:txBody>
      </p:sp>
    </p:spTree>
    <p:extLst>
      <p:ext uri="{BB962C8B-B14F-4D97-AF65-F5344CB8AC3E}">
        <p14:creationId xmlns:p14="http://schemas.microsoft.com/office/powerpoint/2010/main" val="78346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B8EBB44-D451-E24A-AA84-AB24D92F1F9B}"/>
              </a:ext>
            </a:extLst>
          </p:cNvPr>
          <p:cNvSpPr txBox="1"/>
          <p:nvPr/>
        </p:nvSpPr>
        <p:spPr>
          <a:xfrm>
            <a:off x="1524000" y="1348943"/>
            <a:ext cx="4211796" cy="4160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 ddaeth y troseddwyr o hyd i unrhyw un arall i ymateb</a:t>
            </a:r>
            <a:b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i'w neges.</a:t>
            </a:r>
          </a:p>
          <a:p>
            <a:pPr>
              <a:spcBef>
                <a:spcPts val="2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Felly, ni ddaeth y troseddwyr o hyd i neb arall i wyngalchu eu harian.</a:t>
            </a:r>
          </a:p>
          <a:p>
            <a:pPr>
              <a:spcBef>
                <a:spcPts val="2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Cafodd y troseddwyr eu darganfod gan yr heddlu. Cawsant eu hanfon i’r carchar a buont fyw yn anhapus byth wedyn.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D67799-2B23-7743-9F56-F736D87B88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0325" y="1128931"/>
            <a:ext cx="4608512" cy="46085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6901D46-F839-88B9-1E88-FCF161617F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50522"/>
            <a:ext cx="9144000" cy="250521"/>
          </a:xfrm>
        </p:spPr>
        <p:txBody>
          <a:bodyPr anchor="b"/>
          <a:lstStyle/>
          <a:p>
            <a:r>
              <a:rPr lang="en-GB" sz="800" b="0" dirty="0">
                <a:solidFill>
                  <a:schemeClr val="bg1"/>
                </a:solidFill>
              </a:rPr>
              <a:t>Slide 22</a:t>
            </a:r>
          </a:p>
        </p:txBody>
      </p:sp>
    </p:spTree>
    <p:extLst>
      <p:ext uri="{BB962C8B-B14F-4D97-AF65-F5344CB8AC3E}">
        <p14:creationId xmlns:p14="http://schemas.microsoft.com/office/powerpoint/2010/main" val="1877431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ular Callout 7">
            <a:extLst>
              <a:ext uri="{FF2B5EF4-FFF2-40B4-BE49-F238E27FC236}">
                <a16:creationId xmlns:a16="http://schemas.microsoft.com/office/drawing/2014/main" id="{E44EE30E-BA7E-6F42-B1BF-917E8E72E5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371601" y="2509175"/>
            <a:ext cx="9448800" cy="3067760"/>
          </a:xfrm>
          <a:prstGeom prst="wedgeRoundRectCallout">
            <a:avLst>
              <a:gd name="adj1" fmla="val -39581"/>
              <a:gd name="adj2" fmla="val -95649"/>
              <a:gd name="adj3" fmla="val 16667"/>
            </a:avLst>
          </a:prstGeom>
          <a:noFill/>
          <a:ln w="38100">
            <a:solidFill>
              <a:srgbClr val="FFCD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DCBF672-2D34-B344-B174-A0D3326499E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755759"/>
            <a:ext cx="12191999" cy="55399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3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Neges </a:t>
            </a:r>
            <a:r>
              <a:rPr kumimoji="0" lang="cy-GB" sz="3000" b="1" i="0" u="none" strike="noStrike" kern="1200" cap="none" spc="0" normalizeH="0" baseline="0" dirty="0" err="1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Stirling</a:t>
            </a:r>
            <a:r>
              <a:rPr kumimoji="0" lang="cy-GB" sz="3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 chi</a:t>
            </a:r>
            <a:endParaRPr kumimoji="0" lang="cy-GB" sz="3000" b="0" i="0" u="none" strike="noStrike" kern="1200" cap="none" spc="0" normalizeH="0" baseline="0" dirty="0">
              <a:ln>
                <a:noFill/>
              </a:ln>
              <a:solidFill>
                <a:srgbClr val="36363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3A9683-2A6C-3E44-B6C8-060EAFDF07AF}"/>
              </a:ext>
            </a:extLst>
          </p:cNvPr>
          <p:cNvSpPr txBox="1"/>
          <p:nvPr/>
        </p:nvSpPr>
        <p:spPr>
          <a:xfrm>
            <a:off x="1371601" y="3099207"/>
            <a:ext cx="9448800" cy="1887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000"/>
              </a:spcBef>
            </a:pPr>
            <a:r>
              <a:rPr lang="cy-GB" sz="25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Peidiwch â chael eich twyllo gan gynigion </a:t>
            </a:r>
            <a:br>
              <a:rPr lang="cy-GB" sz="25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cy-GB" sz="25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arian parod cyflym.</a:t>
            </a:r>
          </a:p>
          <a:p>
            <a:pPr algn="ctr">
              <a:spcBef>
                <a:spcPts val="1000"/>
              </a:spcBef>
            </a:pPr>
            <a:r>
              <a:rPr lang="cy-GB" sz="25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Gallech fod yn rhoi eich hun a’ch teulu mewn perygl.</a:t>
            </a:r>
          </a:p>
          <a:p>
            <a:pPr algn="ctr">
              <a:spcBef>
                <a:spcPts val="1000"/>
              </a:spcBef>
            </a:pPr>
            <a:r>
              <a:rPr lang="cy-GB" sz="25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Peidiwch â bod yn ful arian.</a:t>
            </a:r>
          </a:p>
        </p:txBody>
      </p:sp>
    </p:spTree>
    <p:extLst>
      <p:ext uri="{BB962C8B-B14F-4D97-AF65-F5344CB8AC3E}">
        <p14:creationId xmlns:p14="http://schemas.microsoft.com/office/powerpoint/2010/main" val="71505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0DEDB8C7-0241-184A-90F4-EC470DF35DB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745469"/>
            <a:ext cx="12192000" cy="55399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3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Diogelwch Ar-lein</a:t>
            </a:r>
            <a:endParaRPr kumimoji="0" lang="cy-GB" sz="3000" b="1" i="0" u="none" strike="noStrike" kern="1200" cap="none" spc="0" normalizeH="0" baseline="0" dirty="0">
              <a:ln>
                <a:noFill/>
              </a:ln>
              <a:solidFill>
                <a:srgbClr val="36363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33" name="Table 3">
            <a:extLst>
              <a:ext uri="{FF2B5EF4-FFF2-40B4-BE49-F238E27FC236}">
                <a16:creationId xmlns:a16="http://schemas.microsoft.com/office/drawing/2014/main" id="{4606C5B3-8CAC-1E2F-6E61-3DF08BAD45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4238431"/>
              </p:ext>
            </p:extLst>
          </p:nvPr>
        </p:nvGraphicFramePr>
        <p:xfrm>
          <a:off x="1083373" y="1600200"/>
          <a:ext cx="10016025" cy="44025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34206">
                  <a:extLst>
                    <a:ext uri="{9D8B030D-6E8A-4147-A177-3AD203B41FA5}">
                      <a16:colId xmlns:a16="http://schemas.microsoft.com/office/drawing/2014/main" val="4164286556"/>
                    </a:ext>
                  </a:extLst>
                </a:gridCol>
                <a:gridCol w="4981819">
                  <a:extLst>
                    <a:ext uri="{9D8B030D-6E8A-4147-A177-3AD203B41FA5}">
                      <a16:colId xmlns:a16="http://schemas.microsoft.com/office/drawing/2014/main" val="1587377807"/>
                    </a:ext>
                  </a:extLst>
                </a:gridCol>
              </a:tblGrid>
              <a:tr h="761576">
                <a:tc>
                  <a:txBody>
                    <a:bodyPr/>
                    <a:lstStyle/>
                    <a:p>
                      <a:pPr algn="ctr"/>
                      <a:r>
                        <a:rPr lang="en-GB" sz="3000" b="1" u="sng" kern="1200" dirty="0">
                          <a:solidFill>
                            <a:srgbClr val="36363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DOETH </a:t>
                      </a:r>
                      <a:endParaRPr lang="en-US" sz="3000" dirty="0">
                        <a:solidFill>
                          <a:srgbClr val="363636"/>
                        </a:solidFill>
                      </a:endParaRPr>
                    </a:p>
                  </a:txBody>
                  <a:tcPr anchor="ctr" anchorCtr="1">
                    <a:lnL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0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000" b="1" u="sng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DWL</a:t>
                      </a:r>
                    </a:p>
                  </a:txBody>
                  <a:tcPr anchor="ctr" anchorCtr="1">
                    <a:lnL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36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2193441"/>
                  </a:ext>
                </a:extLst>
              </a:tr>
              <a:tr h="1011587">
                <a:tc>
                  <a:txBody>
                    <a:bodyPr/>
                    <a:lstStyle/>
                    <a:p>
                      <a:pPr marL="900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1500" b="1" i="0" u="sng" noProof="0" dirty="0">
                          <a:solidFill>
                            <a:srgbClr val="36363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Siaradwch</a:t>
                      </a:r>
                      <a:r>
                        <a:rPr lang="cy-GB" sz="1500" b="0" i="0" u="none" noProof="0" dirty="0">
                          <a:solidFill>
                            <a:srgbClr val="36363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ag oedolyn dibynadwy os yw rhywun nad ydych chi'n ei adnabod mewn bywyd go iawn yn cynnig arian i chi ar y cyfryngau cymdeithasol.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0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1500" b="1" i="0" u="sng" kern="1200" noProof="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Peidiwch </a:t>
                      </a:r>
                      <a:r>
                        <a:rPr lang="cy-GB" sz="1500" b="0" i="0" u="none" kern="1200" noProof="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â derbyn arian gan rywun nad ydych yn ei adnabod ac yn ymddiried ynddo.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6034342"/>
                  </a:ext>
                </a:extLst>
              </a:tr>
              <a:tr h="1011587">
                <a:tc>
                  <a:txBody>
                    <a:bodyPr/>
                    <a:lstStyle/>
                    <a:p>
                      <a:pPr marL="90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1500" b="1" i="0" u="sng" kern="1200" noProof="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Cadwch</a:t>
                      </a:r>
                      <a:r>
                        <a:rPr lang="cy-GB" sz="1500" b="0" i="0" u="none" kern="1200" noProof="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eich manylion yn breifat bob amser. Dim ond eich oedolyn dibynadwy ddylai wybod eich cyfrineiriau.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0000" marR="0" lvl="0" indent="-63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1500" b="1" i="0" u="sng" kern="1200" noProof="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Peidiwch </a:t>
                      </a:r>
                      <a:r>
                        <a:rPr lang="cy-GB" sz="1500" b="0" i="0" u="none" kern="1200" noProof="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â rhoi unrhyw fanylion personol i unrhyw un, heblaw am oedolyn dibynadwy.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4405602"/>
                  </a:ext>
                </a:extLst>
              </a:tr>
              <a:tr h="1617815">
                <a:tc>
                  <a:txBody>
                    <a:bodyPr/>
                    <a:lstStyle/>
                    <a:p>
                      <a:pPr marL="90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1500" b="1" i="0" u="sng" kern="1200" noProof="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Cadwch</a:t>
                      </a:r>
                      <a:r>
                        <a:rPr lang="cy-GB" sz="1500" b="0" i="0" u="none" kern="1200" noProof="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fanylion eich cyfrif banc yn gyfrinachol. Dim ond eich oedolyn dibynadwy ddylai eu gwybod. Os nad oes gennych gyfrif banc eto – dyna beth fydd angen i chi ei wneud pan gewch chi un!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0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1500" b="1" i="0" u="sng" kern="1200" noProof="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Peidiwch</a:t>
                      </a:r>
                      <a:r>
                        <a:rPr lang="cy-GB" sz="1500" b="0" i="0" u="none" kern="1200" noProof="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â rhoi manylion eich cyfrif banc i unrhyw un, heblaw am oedolyn dibynadwy.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56108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12786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59DFC75-213A-8B78-0054-A53ACAD748CF}"/>
              </a:ext>
            </a:extLst>
          </p:cNvPr>
          <p:cNvSpPr/>
          <p:nvPr/>
        </p:nvSpPr>
        <p:spPr>
          <a:xfrm>
            <a:off x="0" y="6116340"/>
            <a:ext cx="12192000" cy="7416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10C72F16-4E0E-8732-E0C8-0EF5D0B31F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8341" y="6269145"/>
            <a:ext cx="1536883" cy="3736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BF4AC77-FA14-EE70-3D32-4357D7447A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54802" y="6190975"/>
            <a:ext cx="749491" cy="49207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D418BE3-DED2-BA4E-8F1E-003C2789C68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1267774"/>
            <a:ext cx="12192000" cy="120603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3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 Black" panose="020B0604020202020204" pitchFamily="34" charset="0"/>
                <a:ea typeface="+mj-ea"/>
                <a:cs typeface="Arial Black" panose="020B0604020202020204" pitchFamily="34" charset="0"/>
              </a:rPr>
              <a:t>Peidiwch â chael eich twyllo gan</a:t>
            </a:r>
            <a:br>
              <a:rPr kumimoji="0" lang="cy-GB" sz="3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 Black" panose="020B0604020202020204" pitchFamily="34" charset="0"/>
                <a:ea typeface="+mj-ea"/>
                <a:cs typeface="Arial Black" panose="020B0604020202020204" pitchFamily="34" charset="0"/>
              </a:rPr>
            </a:br>
            <a:r>
              <a:rPr kumimoji="0" lang="cy-GB" sz="3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 Black" panose="020B0604020202020204" pitchFamily="34" charset="0"/>
                <a:ea typeface="+mj-ea"/>
                <a:cs typeface="Arial Black" panose="020B0604020202020204" pitchFamily="34" charset="0"/>
              </a:rPr>
              <a:t>gynigion o arian parod cyflym.</a:t>
            </a:r>
            <a:br>
              <a:rPr kumimoji="0" lang="cy-GB" sz="3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 Black" panose="020B0604020202020204" pitchFamily="34" charset="0"/>
                <a:ea typeface="+mj-ea"/>
                <a:cs typeface="Arial Black" panose="020B0604020202020204" pitchFamily="34" charset="0"/>
              </a:rPr>
            </a:br>
            <a:r>
              <a:rPr kumimoji="0" lang="cy-GB" sz="3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 Black" panose="020B0604020202020204" pitchFamily="34" charset="0"/>
                <a:ea typeface="+mj-ea"/>
                <a:cs typeface="Arial Black" panose="020B0604020202020204" pitchFamily="34" charset="0"/>
              </a:rPr>
              <a:t>Gallech fod yn peryglu eich hun a’ch teulu.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24C2DA2-ED21-0C46-BB8B-2A7E0B8572ED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>
            <a:spLocks/>
          </p:cNvSpPr>
          <p:nvPr/>
        </p:nvSpPr>
        <p:spPr>
          <a:xfrm>
            <a:off x="0" y="3188781"/>
            <a:ext cx="12192000" cy="120603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5500" b="1" i="0" u="none" strike="noStrike" kern="120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 Black" panose="020B0604020202020204" pitchFamily="34" charset="0"/>
                <a:ea typeface="+mj-ea"/>
                <a:cs typeface="Arial Black" panose="020B0604020202020204" pitchFamily="34" charset="0"/>
              </a:rPr>
              <a:t>Peidiwch â bod yn Ful Arian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A107F6-38A6-D144-A54A-6B35FAC85547}"/>
              </a:ext>
            </a:extLst>
          </p:cNvPr>
          <p:cNvSpPr txBox="1"/>
          <p:nvPr/>
        </p:nvSpPr>
        <p:spPr>
          <a:xfrm>
            <a:off x="0" y="4625498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1600" b="0" i="0" u="none" strike="noStrike" kern="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 gael rhagor o wybodaeth ewch i </a:t>
            </a:r>
            <a:r>
              <a:rPr kumimoji="0" lang="cy-GB" sz="1600" b="1" i="0" u="none" strike="noStrike" kern="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moneymules.co.uk</a:t>
            </a:r>
            <a:r>
              <a:rPr kumimoji="0" lang="cy-GB" sz="1600" b="0" i="0" u="none" strike="noStrike" kern="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Os ydych yn poeni bod rhywun</a:t>
            </a:r>
            <a:br>
              <a:rPr kumimoji="0" lang="cy-GB" sz="1600" b="0" i="0" u="none" strike="noStrike" kern="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kumimoji="0" lang="cy-GB" sz="1600" b="0" i="0" u="none" strike="noStrike" kern="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wedi dod atoch yn cynnig arian cyflym a hawdd i chi, siaradwch ag athro neu gallwch</a:t>
            </a:r>
            <a:br>
              <a:rPr kumimoji="0" lang="cy-GB" sz="1600" b="0" i="0" u="none" strike="noStrike" kern="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kumimoji="0" lang="cy-GB" sz="1600" b="0" i="0" u="none" strike="noStrike" kern="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ffonio </a:t>
            </a:r>
            <a:r>
              <a:rPr kumimoji="0" lang="cy-GB" sz="1600" b="1" i="0" u="none" strike="noStrike" kern="0" cap="none" spc="0" normalizeH="0" baseline="0" noProof="0" dirty="0" err="1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Crimestoppers</a:t>
            </a:r>
            <a:r>
              <a:rPr kumimoji="0" lang="cy-GB" sz="1600" b="0" i="0" u="none" strike="noStrike" kern="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yn ddienw ar </a:t>
            </a:r>
            <a:r>
              <a:rPr kumimoji="0" lang="cy-GB" sz="1600" b="1" i="0" u="none" strike="noStrike" kern="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0800 555 111</a:t>
            </a:r>
            <a:r>
              <a:rPr kumimoji="0" lang="cy-GB" sz="1600" b="0" i="0" u="none" strike="noStrike" kern="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kumimoji="0" lang="cy-GB" sz="1600" b="0" i="0" u="none" strike="noStrike" kern="1200" cap="none" spc="0" normalizeH="0" baseline="0" noProof="0" dirty="0">
              <a:ln>
                <a:noFill/>
              </a:ln>
              <a:solidFill>
                <a:srgbClr val="36363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9" name="Logo">
            <a:extLst>
              <a:ext uri="{FF2B5EF4-FFF2-40B4-BE49-F238E27FC236}">
                <a16:creationId xmlns:a16="http://schemas.microsoft.com/office/drawing/2014/main" id="{1B3ED024-B808-4F58-2BAD-54786872C9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781" y="6237802"/>
            <a:ext cx="2526662" cy="50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9636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B07CF6A9-4AC8-3445-8D60-14595F74DF9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2317130"/>
            <a:ext cx="12192000" cy="120603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 Black" panose="020B0604020202020204" pitchFamily="34" charset="0"/>
                <a:ea typeface="+mj-ea"/>
                <a:cs typeface="Arial Black" panose="020B0604020202020204" pitchFamily="34" charset="0"/>
              </a:rPr>
              <a:t>Iaith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DBC9AA-8EA0-774F-8C65-82C6DF40CD61}"/>
              </a:ext>
            </a:extLst>
          </p:cNvPr>
          <p:cNvSpPr txBox="1"/>
          <p:nvPr/>
        </p:nvSpPr>
        <p:spPr>
          <a:xfrm>
            <a:off x="112542" y="182880"/>
            <a:ext cx="1988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 gyfer yr athro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761994-A509-D27C-098E-4E6E05C56A34}"/>
              </a:ext>
            </a:extLst>
          </p:cNvPr>
          <p:cNvSpPr/>
          <p:nvPr/>
        </p:nvSpPr>
        <p:spPr>
          <a:xfrm>
            <a:off x="0" y="6116340"/>
            <a:ext cx="12192000" cy="7416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Logos">
            <a:extLst>
              <a:ext uri="{FF2B5EF4-FFF2-40B4-BE49-F238E27FC236}">
                <a16:creationId xmlns:a16="http://schemas.microsoft.com/office/drawing/2014/main" id="{7A39C9C2-F170-805C-1DD4-96A3E5F915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222"/>
          <a:stretch/>
        </p:blipFill>
        <p:spPr>
          <a:xfrm>
            <a:off x="10274300" y="6209688"/>
            <a:ext cx="1611919" cy="472763"/>
          </a:xfrm>
          <a:prstGeom prst="rect">
            <a:avLst/>
          </a:prstGeom>
        </p:spPr>
      </p:pic>
      <p:pic>
        <p:nvPicPr>
          <p:cNvPr id="5" name="Picture 4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EF97BC7F-D1AF-6522-391F-006A901078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8341" y="6269145"/>
            <a:ext cx="1536883" cy="373628"/>
          </a:xfrm>
          <a:prstGeom prst="rect">
            <a:avLst/>
          </a:prstGeom>
        </p:spPr>
      </p:pic>
      <p:pic>
        <p:nvPicPr>
          <p:cNvPr id="6" name="Logo">
            <a:extLst>
              <a:ext uri="{FF2B5EF4-FFF2-40B4-BE49-F238E27FC236}">
                <a16:creationId xmlns:a16="http://schemas.microsoft.com/office/drawing/2014/main" id="{0E5796AF-BBE0-4E17-EBED-74B5A85EA2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781" y="6237802"/>
            <a:ext cx="2526662" cy="50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0390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4DBEEAA-D552-141D-1CB1-4E5178F11A4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512917" y="2885871"/>
            <a:ext cx="3460135" cy="1061829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21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Ysgrifennwch neu actiwch stori eich hun yn seiliedig ar y naratif hwn.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11E288E-9546-6549-A967-5529529FDE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3338" y="1128932"/>
            <a:ext cx="4608512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3380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4A69-CE77-8FAF-5498-152AF37E7CF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509375" y="2697376"/>
            <a:ext cx="3319299" cy="1803892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21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baratoi eich stori eich hun yn seiliedig ar y naratif hwn, gadewch i ni ddechrau trwy edrych ar y cymeriadau.</a:t>
            </a:r>
            <a:endParaRPr kumimoji="0" lang="cy-GB" sz="2100" b="0" i="0" u="none" strike="noStrike" kern="1200" cap="none" spc="0" normalizeH="0" baseline="0" dirty="0">
              <a:ln>
                <a:noFill/>
              </a:ln>
              <a:solidFill>
                <a:srgbClr val="36363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6" name="Pictures">
            <a:extLst>
              <a:ext uri="{FF2B5EF4-FFF2-40B4-BE49-F238E27FC236}">
                <a16:creationId xmlns:a16="http://schemas.microsoft.com/office/drawing/2014/main" id="{21B60937-158D-A875-C828-D97496A779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308296" y="961450"/>
            <a:ext cx="5726105" cy="4935099"/>
            <a:chOff x="-730542" y="951686"/>
            <a:chExt cx="5726105" cy="4935099"/>
          </a:xfrm>
        </p:grpSpPr>
        <p:pic>
          <p:nvPicPr>
            <p:cNvPr id="7" name="Training image" descr="A picture containing graphics, cartoon, logo, text&#10;&#10;Description automatically generated">
              <a:extLst>
                <a:ext uri="{FF2B5EF4-FFF2-40B4-BE49-F238E27FC236}">
                  <a16:creationId xmlns:a16="http://schemas.microsoft.com/office/drawing/2014/main" id="{B7873404-36E1-4310-7686-4F9DCECF5B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730542" y="3060199"/>
              <a:ext cx="2807059" cy="2807059"/>
            </a:xfrm>
            <a:prstGeom prst="rect">
              <a:avLst/>
            </a:prstGeom>
          </p:spPr>
        </p:pic>
        <p:pic>
          <p:nvPicPr>
            <p:cNvPr id="8" name="Present" descr="A black and white gift box with white dots and a yellow circle&#10;&#10;Description automatically generated with low confidence">
              <a:extLst>
                <a:ext uri="{FF2B5EF4-FFF2-40B4-BE49-F238E27FC236}">
                  <a16:creationId xmlns:a16="http://schemas.microsoft.com/office/drawing/2014/main" id="{6274C769-8C07-C13D-FC6F-A8B8835BF3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188504" y="3079726"/>
              <a:ext cx="2807059" cy="2807059"/>
            </a:xfrm>
            <a:prstGeom prst="rect">
              <a:avLst/>
            </a:prstGeom>
          </p:spPr>
        </p:pic>
        <p:pic>
          <p:nvPicPr>
            <p:cNvPr id="9" name="Boy at computer" descr="A person sitting at a computer&#10;&#10;Description automatically generated with low confidence">
              <a:extLst>
                <a:ext uri="{FF2B5EF4-FFF2-40B4-BE49-F238E27FC236}">
                  <a16:creationId xmlns:a16="http://schemas.microsoft.com/office/drawing/2014/main" id="{85C3143A-2FF3-5819-6A85-B076ABCAC8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/>
            <a:stretch/>
          </p:blipFill>
          <p:spPr>
            <a:xfrm>
              <a:off x="679718" y="951686"/>
              <a:ext cx="2807059" cy="2807059"/>
            </a:xfrm>
            <a:prstGeom prst="ellipse">
              <a:avLst/>
            </a:prstGeom>
            <a:ln w="57150">
              <a:solidFill>
                <a:schemeClr val="bg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8602242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AE9E7A3-A900-886B-8919-F09E38CAA32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739818"/>
            <a:ext cx="12191999" cy="55034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3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Geiriau sy’n disgrifio cymeriad </a:t>
            </a:r>
            <a:r>
              <a:rPr kumimoji="0" lang="cy-GB" sz="3000" b="1" i="0" u="none" strike="noStrike" kern="1200" cap="none" spc="0" normalizeH="0" baseline="0" dirty="0" err="1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Stirling</a:t>
            </a:r>
            <a:endParaRPr kumimoji="0" lang="cy-GB" sz="3000" b="1" i="0" u="none" strike="noStrike" kern="1200" cap="none" spc="0" normalizeH="0" baseline="0" dirty="0">
              <a:ln>
                <a:noFill/>
              </a:ln>
              <a:solidFill>
                <a:srgbClr val="36363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24745C-7E0D-A05A-0082-DF7486E02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486922" y="4009248"/>
            <a:ext cx="11048538" cy="550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0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Geiriau sy’n disgrifio teimladau </a:t>
            </a:r>
            <a:r>
              <a:rPr lang="cy-GB" sz="3000" b="1" dirty="0" err="1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Stirling</a:t>
            </a:r>
            <a:endParaRPr lang="cy-GB" sz="3000" b="1" dirty="0">
              <a:solidFill>
                <a:srgbClr val="36363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7C92629-2E93-B64D-9555-A32AC8259081}"/>
              </a:ext>
            </a:extLst>
          </p:cNvPr>
          <p:cNvSpPr/>
          <p:nvPr/>
        </p:nvSpPr>
        <p:spPr>
          <a:xfrm>
            <a:off x="1683007" y="1733669"/>
            <a:ext cx="1925865" cy="515485"/>
          </a:xfrm>
          <a:prstGeom prst="rect">
            <a:avLst/>
          </a:prstGeom>
          <a:solidFill>
            <a:srgbClr val="FFCD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3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caredig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12B75FE-3877-814D-B303-AD8EF5E2AB6B}"/>
              </a:ext>
            </a:extLst>
          </p:cNvPr>
          <p:cNvSpPr/>
          <p:nvPr/>
        </p:nvSpPr>
        <p:spPr>
          <a:xfrm>
            <a:off x="1077132" y="2257564"/>
            <a:ext cx="3137615" cy="1154224"/>
          </a:xfrm>
          <a:prstGeom prst="rect">
            <a:avLst/>
          </a:prstGeom>
          <a:noFill/>
          <a:ln w="38100">
            <a:solidFill>
              <a:srgbClr val="FFCD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r>
              <a:rPr lang="cy-GB" sz="1700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poeni am ei nain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18B2821-00F2-74F0-5EAA-D0E8174E4B9D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/>
        </p:nvSpPr>
        <p:spPr>
          <a:xfrm>
            <a:off x="5054947" y="1733669"/>
            <a:ext cx="2063232" cy="515485"/>
          </a:xfrm>
          <a:prstGeom prst="rect">
            <a:avLst/>
          </a:prstGeom>
          <a:solidFill>
            <a:srgbClr val="FFCD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3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anystyriol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76070AA-176F-CC4D-8574-F98DF42A27C5}"/>
              </a:ext>
            </a:extLst>
          </p:cNvPr>
          <p:cNvSpPr/>
          <p:nvPr/>
        </p:nvSpPr>
        <p:spPr>
          <a:xfrm>
            <a:off x="4517756" y="2257564"/>
            <a:ext cx="3137615" cy="1154224"/>
          </a:xfrm>
          <a:prstGeom prst="rect">
            <a:avLst/>
          </a:prstGeom>
          <a:noFill/>
          <a:ln w="38100">
            <a:solidFill>
              <a:srgbClr val="FFCD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r>
              <a:rPr lang="cy-GB" sz="1700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ddim yn meddwl am y canlyniadau ac yn</a:t>
            </a:r>
            <a:br>
              <a:rPr lang="cy-GB" sz="1700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sz="1700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cymryd risg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621F870-0B4D-C449-803C-0340DBC65247}"/>
              </a:ext>
            </a:extLst>
          </p:cNvPr>
          <p:cNvSpPr/>
          <p:nvPr/>
        </p:nvSpPr>
        <p:spPr>
          <a:xfrm>
            <a:off x="8583130" y="1733669"/>
            <a:ext cx="1925865" cy="515485"/>
          </a:xfrm>
          <a:prstGeom prst="rect">
            <a:avLst/>
          </a:prstGeom>
          <a:solidFill>
            <a:srgbClr val="FFCD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cy-GB" sz="3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diniwed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69FA200-A852-FB40-8A49-AED6FB5E7C1F}"/>
              </a:ext>
            </a:extLst>
          </p:cNvPr>
          <p:cNvSpPr/>
          <p:nvPr/>
        </p:nvSpPr>
        <p:spPr>
          <a:xfrm>
            <a:off x="7977255" y="2257564"/>
            <a:ext cx="3137615" cy="1154224"/>
          </a:xfrm>
          <a:prstGeom prst="rect">
            <a:avLst/>
          </a:prstGeom>
          <a:noFill/>
          <a:ln w="38100">
            <a:solidFill>
              <a:srgbClr val="FFCD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r>
              <a:rPr lang="cy-GB" sz="1700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does dim digon o brofiad ganddo i wneud</a:t>
            </a:r>
            <a:br>
              <a:rPr lang="cy-GB" sz="1700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sz="1700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penderfyniad doeth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A6611A3-2853-8442-87FB-154FC50D67F3}"/>
              </a:ext>
            </a:extLst>
          </p:cNvPr>
          <p:cNvSpPr/>
          <p:nvPr/>
        </p:nvSpPr>
        <p:spPr>
          <a:xfrm>
            <a:off x="3985678" y="4999392"/>
            <a:ext cx="1925865" cy="515485"/>
          </a:xfrm>
          <a:prstGeom prst="rect">
            <a:avLst/>
          </a:prstGeom>
          <a:solidFill>
            <a:srgbClr val="FFCD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cy-GB" sz="30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ofnus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37BD2EF-D3DC-9B40-82AC-40B7C6BEE23B}"/>
              </a:ext>
            </a:extLst>
          </p:cNvPr>
          <p:cNvSpPr/>
          <p:nvPr/>
        </p:nvSpPr>
        <p:spPr>
          <a:xfrm>
            <a:off x="960120" y="4999392"/>
            <a:ext cx="2375260" cy="515485"/>
          </a:xfrm>
          <a:prstGeom prst="rect">
            <a:avLst/>
          </a:prstGeom>
          <a:solidFill>
            <a:srgbClr val="FFCD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cy-GB" sz="30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wedi cyffroi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3C11588-2D80-1247-A2DD-3832814D594D}"/>
              </a:ext>
            </a:extLst>
          </p:cNvPr>
          <p:cNvSpPr/>
          <p:nvPr/>
        </p:nvSpPr>
        <p:spPr>
          <a:xfrm>
            <a:off x="6561840" y="4992179"/>
            <a:ext cx="1925865" cy="515485"/>
          </a:xfrm>
          <a:prstGeom prst="rect">
            <a:avLst/>
          </a:prstGeom>
          <a:solidFill>
            <a:srgbClr val="FFCD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cy-GB" sz="30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trist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8F725CA-9944-434F-98ED-47B725F1BEA1}"/>
              </a:ext>
            </a:extLst>
          </p:cNvPr>
          <p:cNvSpPr/>
          <p:nvPr/>
        </p:nvSpPr>
        <p:spPr>
          <a:xfrm>
            <a:off x="9138003" y="5010622"/>
            <a:ext cx="1925865" cy="515485"/>
          </a:xfrm>
          <a:prstGeom prst="rect">
            <a:avLst/>
          </a:prstGeom>
          <a:solidFill>
            <a:srgbClr val="FFCD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cy-GB" sz="30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pryderus</a:t>
            </a:r>
          </a:p>
        </p:txBody>
      </p:sp>
    </p:spTree>
    <p:extLst>
      <p:ext uri="{BB962C8B-B14F-4D97-AF65-F5344CB8AC3E}">
        <p14:creationId xmlns:p14="http://schemas.microsoft.com/office/powerpoint/2010/main" val="3764676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6" grpId="0" animBg="1"/>
      <p:bldP spid="7" grpId="0" animBg="1"/>
      <p:bldP spid="24" grpId="0" animBg="1"/>
      <p:bldP spid="29" grpId="0" animBg="1"/>
      <p:bldP spid="40" grpId="0" animBg="1"/>
      <p:bldP spid="44" grpId="0" animBg="1"/>
      <p:bldP spid="4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1002912-81D1-4821-BB3D-90C7162601BE}"/>
              </a:ext>
            </a:extLst>
          </p:cNvPr>
          <p:cNvSpPr txBox="1"/>
          <p:nvPr/>
        </p:nvSpPr>
        <p:spPr>
          <a:xfrm>
            <a:off x="1208605" y="5791116"/>
            <a:ext cx="9894821" cy="47705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ts val="1000"/>
              </a:spcBef>
            </a:pPr>
            <a:r>
              <a:rPr lang="cy-GB" sz="15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 bod yn ful arian yn anghyfreithlon. Byddwn yn darganfod mwy am fulod arian yn ystod y wers hon.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5069256-38CC-0740-9B14-D8C945FFCA0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576150"/>
            <a:ext cx="12192000" cy="55399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3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Geiriau Newydd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B6AF6A5-DDDE-0A42-BEF9-229B3A5FD5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338548"/>
              </p:ext>
            </p:extLst>
          </p:nvPr>
        </p:nvGraphicFramePr>
        <p:xfrm>
          <a:off x="1252150" y="1272610"/>
          <a:ext cx="9687698" cy="40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4417">
                  <a:extLst>
                    <a:ext uri="{9D8B030D-6E8A-4147-A177-3AD203B41FA5}">
                      <a16:colId xmlns:a16="http://schemas.microsoft.com/office/drawing/2014/main" val="2617303918"/>
                    </a:ext>
                  </a:extLst>
                </a:gridCol>
                <a:gridCol w="8093281">
                  <a:extLst>
                    <a:ext uri="{9D8B030D-6E8A-4147-A177-3AD203B41FA5}">
                      <a16:colId xmlns:a16="http://schemas.microsoft.com/office/drawing/2014/main" val="1916331487"/>
                    </a:ext>
                  </a:extLst>
                </a:gridCol>
              </a:tblGrid>
              <a:tr h="406344">
                <a:tc>
                  <a:txBody>
                    <a:bodyPr/>
                    <a:lstStyle/>
                    <a:p>
                      <a:r>
                        <a:rPr lang="cy-GB" sz="1800" b="1" noProof="0" dirty="0">
                          <a:solidFill>
                            <a:srgbClr val="36363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Twyll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D0C"/>
                    </a:solidFill>
                  </a:tcPr>
                </a:tc>
                <a:tc>
                  <a:txBody>
                    <a:bodyPr/>
                    <a:lstStyle/>
                    <a:p>
                      <a:pPr marL="144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1700" b="0" noProof="0" dirty="0">
                          <a:solidFill>
                            <a:srgbClr val="36363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defnyddio celwydd neu driciau i gymryd arian sydd yn erbyn y gyfraith.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4014467"/>
                  </a:ext>
                </a:extLst>
              </a:tr>
            </a:tbl>
          </a:graphicData>
        </a:graphic>
      </p:graphicFrame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AE5509BD-BBD9-0E46-9B19-30D3514CB7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0632299"/>
              </p:ext>
            </p:extLst>
          </p:nvPr>
        </p:nvGraphicFramePr>
        <p:xfrm>
          <a:off x="1252150" y="1816432"/>
          <a:ext cx="9687698" cy="772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4417">
                  <a:extLst>
                    <a:ext uri="{9D8B030D-6E8A-4147-A177-3AD203B41FA5}">
                      <a16:colId xmlns:a16="http://schemas.microsoft.com/office/drawing/2014/main" val="2617303918"/>
                    </a:ext>
                  </a:extLst>
                </a:gridCol>
                <a:gridCol w="8093281">
                  <a:extLst>
                    <a:ext uri="{9D8B030D-6E8A-4147-A177-3AD203B41FA5}">
                      <a16:colId xmlns:a16="http://schemas.microsoft.com/office/drawing/2014/main" val="1916331487"/>
                    </a:ext>
                  </a:extLst>
                </a:gridCol>
              </a:tblGrid>
              <a:tr h="772764">
                <a:tc>
                  <a:txBody>
                    <a:bodyPr/>
                    <a:lstStyle/>
                    <a:p>
                      <a:r>
                        <a:rPr lang="cy-GB" sz="1800" b="1" noProof="0">
                          <a:solidFill>
                            <a:srgbClr val="36363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Sgam</a:t>
                      </a:r>
                      <a:endParaRPr lang="cy-GB" sz="1800" b="1" noProof="0" dirty="0">
                        <a:solidFill>
                          <a:srgbClr val="363636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D0C"/>
                    </a:solidFill>
                  </a:tcPr>
                </a:tc>
                <a:tc>
                  <a:txBody>
                    <a:bodyPr/>
                    <a:lstStyle/>
                    <a:p>
                      <a:pPr marL="144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1700" b="0" noProof="0" dirty="0">
                          <a:solidFill>
                            <a:srgbClr val="36363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pan fydd troseddwr yn twyllo rhywun i roi arian iddo, gan ddefnyddio cyfryngau cymdeithasol yn aml, fel </a:t>
                      </a:r>
                      <a:r>
                        <a:rPr lang="cy-GB" sz="1700" b="0" noProof="0" dirty="0" err="1">
                          <a:solidFill>
                            <a:srgbClr val="36363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WhatsApp</a:t>
                      </a:r>
                      <a:r>
                        <a:rPr lang="cy-GB" sz="1700" b="0" noProof="0" dirty="0">
                          <a:solidFill>
                            <a:srgbClr val="36363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neu </a:t>
                      </a:r>
                      <a:r>
                        <a:rPr lang="cy-GB" sz="1700" b="0" noProof="0" dirty="0" err="1">
                          <a:solidFill>
                            <a:srgbClr val="36363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Snapchat</a:t>
                      </a:r>
                      <a:r>
                        <a:rPr lang="cy-GB" sz="1700" b="0" noProof="0" dirty="0">
                          <a:solidFill>
                            <a:srgbClr val="36363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yn ogystal â’r ffôn neu’r we.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4014467"/>
                  </a:ext>
                </a:extLst>
              </a:tr>
            </a:tbl>
          </a:graphicData>
        </a:graphic>
      </p:graphicFrame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D9BD2C9B-F5D9-5249-AA0A-7E123B485E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7346900"/>
              </p:ext>
            </p:extLst>
          </p:nvPr>
        </p:nvGraphicFramePr>
        <p:xfrm>
          <a:off x="1252150" y="2737037"/>
          <a:ext cx="9687698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4417">
                  <a:extLst>
                    <a:ext uri="{9D8B030D-6E8A-4147-A177-3AD203B41FA5}">
                      <a16:colId xmlns:a16="http://schemas.microsoft.com/office/drawing/2014/main" val="2617303918"/>
                    </a:ext>
                  </a:extLst>
                </a:gridCol>
                <a:gridCol w="8093281">
                  <a:extLst>
                    <a:ext uri="{9D8B030D-6E8A-4147-A177-3AD203B41FA5}">
                      <a16:colId xmlns:a16="http://schemas.microsoft.com/office/drawing/2014/main" val="19163314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cy-GB" sz="1800" b="1" noProof="0">
                          <a:solidFill>
                            <a:srgbClr val="36363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Trosedd </a:t>
                      </a:r>
                      <a:endParaRPr lang="cy-GB" sz="1800" b="1" noProof="0" dirty="0">
                        <a:solidFill>
                          <a:srgbClr val="363636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D0C"/>
                    </a:solidFill>
                  </a:tcPr>
                </a:tc>
                <a:tc>
                  <a:txBody>
                    <a:bodyPr/>
                    <a:lstStyle/>
                    <a:p>
                      <a:pPr marL="144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1700" b="0" noProof="0" dirty="0">
                          <a:solidFill>
                            <a:srgbClr val="36363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rhywbeth mae person yn ei wneud sydd yn erbyn y gyfraith.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4014467"/>
                  </a:ext>
                </a:extLst>
              </a:tr>
            </a:tbl>
          </a:graphicData>
        </a:graphic>
      </p:graphicFrame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FA56733A-926E-DF42-B44C-D9E2B1DFB1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6741357"/>
              </p:ext>
            </p:extLst>
          </p:nvPr>
        </p:nvGraphicFramePr>
        <p:xfrm>
          <a:off x="1252150" y="3265961"/>
          <a:ext cx="9687698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4417">
                  <a:extLst>
                    <a:ext uri="{9D8B030D-6E8A-4147-A177-3AD203B41FA5}">
                      <a16:colId xmlns:a16="http://schemas.microsoft.com/office/drawing/2014/main" val="2617303918"/>
                    </a:ext>
                  </a:extLst>
                </a:gridCol>
                <a:gridCol w="8093281">
                  <a:extLst>
                    <a:ext uri="{9D8B030D-6E8A-4147-A177-3AD203B41FA5}">
                      <a16:colId xmlns:a16="http://schemas.microsoft.com/office/drawing/2014/main" val="19163314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1" dirty="0" err="1">
                          <a:solidFill>
                            <a:srgbClr val="36363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Trosglwyddo</a:t>
                      </a:r>
                      <a:endParaRPr lang="en-US" dirty="0"/>
                    </a:p>
                  </a:txBody>
                  <a:tcPr anchor="ctr">
                    <a:lnL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D0C"/>
                    </a:solidFill>
                  </a:tcPr>
                </a:tc>
                <a:tc>
                  <a:txBody>
                    <a:bodyPr/>
                    <a:lstStyle/>
                    <a:p>
                      <a:pPr marL="144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700" b="0" dirty="0">
                          <a:solidFill>
                            <a:srgbClr val="36363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symud o un person neu le i un arall.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4014467"/>
                  </a:ext>
                </a:extLst>
              </a:tr>
            </a:tbl>
          </a:graphicData>
        </a:graphic>
      </p:graphicFrame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B1D3E150-56D8-A54C-801D-D460BABC9A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3713797"/>
              </p:ext>
            </p:extLst>
          </p:nvPr>
        </p:nvGraphicFramePr>
        <p:xfrm>
          <a:off x="1252150" y="3779562"/>
          <a:ext cx="9687698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4417">
                  <a:extLst>
                    <a:ext uri="{9D8B030D-6E8A-4147-A177-3AD203B41FA5}">
                      <a16:colId xmlns:a16="http://schemas.microsoft.com/office/drawing/2014/main" val="2617303918"/>
                    </a:ext>
                  </a:extLst>
                </a:gridCol>
                <a:gridCol w="8093281">
                  <a:extLst>
                    <a:ext uri="{9D8B030D-6E8A-4147-A177-3AD203B41FA5}">
                      <a16:colId xmlns:a16="http://schemas.microsoft.com/office/drawing/2014/main" val="1916331487"/>
                    </a:ext>
                  </a:extLst>
                </a:gridCol>
              </a:tblGrid>
              <a:tr h="4443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1800" b="1" noProof="0" dirty="0">
                          <a:solidFill>
                            <a:srgbClr val="36363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Gwyngalchu Arian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D0C"/>
                    </a:solidFill>
                  </a:tcPr>
                </a:tc>
                <a:tc>
                  <a:txBody>
                    <a:bodyPr/>
                    <a:lstStyle/>
                    <a:p>
                      <a:pPr marL="144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1700" b="0" noProof="0" dirty="0">
                          <a:solidFill>
                            <a:srgbClr val="36363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cuddio arian sy’n cael ei ddwyn gan droseddwr. Byddwn yn dysgu mwy am hyn nes ymlaen.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4014467"/>
                  </a:ext>
                </a:extLst>
              </a:tr>
            </a:tbl>
          </a:graphicData>
        </a:graphic>
      </p:graphicFrame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85D1F546-A01A-9D46-A2BB-02F7B11C93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599417"/>
              </p:ext>
            </p:extLst>
          </p:nvPr>
        </p:nvGraphicFramePr>
        <p:xfrm>
          <a:off x="1252150" y="5040789"/>
          <a:ext cx="9687698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4417">
                  <a:extLst>
                    <a:ext uri="{9D8B030D-6E8A-4147-A177-3AD203B41FA5}">
                      <a16:colId xmlns:a16="http://schemas.microsoft.com/office/drawing/2014/main" val="2617303918"/>
                    </a:ext>
                  </a:extLst>
                </a:gridCol>
                <a:gridCol w="8093281">
                  <a:extLst>
                    <a:ext uri="{9D8B030D-6E8A-4147-A177-3AD203B41FA5}">
                      <a16:colId xmlns:a16="http://schemas.microsoft.com/office/drawing/2014/main" val="1916331487"/>
                    </a:ext>
                  </a:extLst>
                </a:gridCol>
              </a:tblGrid>
              <a:tr h="5122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1800" b="1" noProof="0" dirty="0">
                          <a:solidFill>
                            <a:srgbClr val="36363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Mul Arian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D0C"/>
                    </a:solidFill>
                  </a:tcPr>
                </a:tc>
                <a:tc>
                  <a:txBody>
                    <a:bodyPr/>
                    <a:lstStyle/>
                    <a:p>
                      <a:pPr marL="144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1700" b="0" noProof="0" dirty="0">
                          <a:solidFill>
                            <a:srgbClr val="36363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rhywun sy'n derbyn arian wedi'i ddwyn i'w gyfrif banc ac yn ei drosglwyddo i gyfrif arall, gan gadw peth o'r arian i'w hun.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4014467"/>
                  </a:ext>
                </a:extLst>
              </a:tr>
            </a:tbl>
          </a:graphicData>
        </a:graphic>
      </p:graphicFrame>
      <p:graphicFrame>
        <p:nvGraphicFramePr>
          <p:cNvPr id="12" name="Table 4">
            <a:extLst>
              <a:ext uri="{FF2B5EF4-FFF2-40B4-BE49-F238E27FC236}">
                <a16:creationId xmlns:a16="http://schemas.microsoft.com/office/drawing/2014/main" id="{E4797EEF-B5DC-4347-AB00-F590264D98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3684369"/>
              </p:ext>
            </p:extLst>
          </p:nvPr>
        </p:nvGraphicFramePr>
        <p:xfrm>
          <a:off x="1252150" y="4541520"/>
          <a:ext cx="9687698" cy="350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4417">
                  <a:extLst>
                    <a:ext uri="{9D8B030D-6E8A-4147-A177-3AD203B41FA5}">
                      <a16:colId xmlns:a16="http://schemas.microsoft.com/office/drawing/2014/main" val="2617303918"/>
                    </a:ext>
                  </a:extLst>
                </a:gridCol>
                <a:gridCol w="8093281">
                  <a:extLst>
                    <a:ext uri="{9D8B030D-6E8A-4147-A177-3AD203B41FA5}">
                      <a16:colId xmlns:a16="http://schemas.microsoft.com/office/drawing/2014/main" val="1916331487"/>
                    </a:ext>
                  </a:extLst>
                </a:gridCol>
              </a:tblGrid>
              <a:tr h="2962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1700" noProof="0" dirty="0">
                          <a:solidFill>
                            <a:schemeClr val="tx1"/>
                          </a:solidFill>
                        </a:rPr>
                        <a:t>Anghyfreithlon 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D0C"/>
                    </a:solidFill>
                  </a:tcPr>
                </a:tc>
                <a:tc>
                  <a:txBody>
                    <a:bodyPr/>
                    <a:lstStyle/>
                    <a:p>
                      <a:pPr marL="144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1700" b="0" noProof="0" dirty="0">
                          <a:solidFill>
                            <a:srgbClr val="36363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yn erbyn y gyfraith.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40144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1528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AE9E7A3-A900-886B-8919-F09E38CAA32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753098"/>
            <a:ext cx="12191999" cy="55034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3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Geiriau sy’n disgrifio cymeriad </a:t>
            </a:r>
            <a:r>
              <a:rPr kumimoji="0" lang="cy-GB" sz="3000" b="1" i="0" u="none" strike="noStrike" kern="1200" cap="none" spc="0" normalizeH="0" baseline="0" dirty="0" err="1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Malini</a:t>
            </a:r>
            <a:endParaRPr kumimoji="0" lang="cy-GB" sz="2500" b="1" i="0" u="none" strike="noStrike" kern="1200" cap="none" spc="0" normalizeH="0" baseline="0" dirty="0">
              <a:ln>
                <a:noFill/>
              </a:ln>
              <a:solidFill>
                <a:srgbClr val="36363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24745C-7E0D-A05A-0082-DF7486E02970}"/>
              </a:ext>
            </a:extLst>
          </p:cNvPr>
          <p:cNvSpPr txBox="1"/>
          <p:nvPr/>
        </p:nvSpPr>
        <p:spPr>
          <a:xfrm>
            <a:off x="486922" y="3066051"/>
            <a:ext cx="11048538" cy="550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0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Geiriau sy’n disgrifio teimladau </a:t>
            </a:r>
            <a:r>
              <a:rPr lang="cy-GB" sz="3000" b="1" dirty="0" err="1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Malini</a:t>
            </a:r>
            <a:endParaRPr lang="cy-GB" sz="3000" b="1" dirty="0">
              <a:solidFill>
                <a:srgbClr val="36363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18B2821-00F2-74F0-5EAA-D0E8174E4B9D}"/>
              </a:ext>
            </a:extLst>
          </p:cNvPr>
          <p:cNvSpPr/>
          <p:nvPr/>
        </p:nvSpPr>
        <p:spPr>
          <a:xfrm>
            <a:off x="4376987" y="1499890"/>
            <a:ext cx="3268407" cy="515485"/>
          </a:xfrm>
          <a:prstGeom prst="rect">
            <a:avLst/>
          </a:prstGeom>
          <a:solidFill>
            <a:srgbClr val="FFCD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3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cydwybodol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76070AA-176F-CC4D-8574-F98DF42A27C5}"/>
              </a:ext>
            </a:extLst>
          </p:cNvPr>
          <p:cNvSpPr/>
          <p:nvPr/>
        </p:nvSpPr>
        <p:spPr>
          <a:xfrm>
            <a:off x="2680353" y="2023785"/>
            <a:ext cx="6661675" cy="733450"/>
          </a:xfrm>
          <a:prstGeom prst="rect">
            <a:avLst/>
          </a:prstGeom>
          <a:noFill/>
          <a:ln w="38100">
            <a:solidFill>
              <a:srgbClr val="FFCD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r>
              <a:rPr lang="cy-GB" sz="2000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Eisiau gwneud pethau’n iawn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A6611A3-2853-8442-87FB-154FC50D67F3}"/>
              </a:ext>
            </a:extLst>
          </p:cNvPr>
          <p:cNvSpPr/>
          <p:nvPr/>
        </p:nvSpPr>
        <p:spPr>
          <a:xfrm>
            <a:off x="1099934" y="3834670"/>
            <a:ext cx="2558797" cy="515485"/>
          </a:xfrm>
          <a:prstGeom prst="rect">
            <a:avLst/>
          </a:prstGeom>
          <a:solidFill>
            <a:srgbClr val="FFCD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cy-GB" sz="30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wedi’i synnu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BD5C5F0-F96E-5C4C-805D-57791F82479D}"/>
              </a:ext>
            </a:extLst>
          </p:cNvPr>
          <p:cNvSpPr/>
          <p:nvPr/>
        </p:nvSpPr>
        <p:spPr>
          <a:xfrm>
            <a:off x="4586785" y="3825185"/>
            <a:ext cx="1870695" cy="515485"/>
          </a:xfrm>
          <a:prstGeom prst="rect">
            <a:avLst/>
          </a:prstGeom>
          <a:solidFill>
            <a:srgbClr val="FFCD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cy-GB" sz="30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pryderus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67468DA-879A-664B-AA0E-38389355D9FA}"/>
              </a:ext>
            </a:extLst>
          </p:cNvPr>
          <p:cNvSpPr/>
          <p:nvPr/>
        </p:nvSpPr>
        <p:spPr>
          <a:xfrm>
            <a:off x="7950121" y="3842854"/>
            <a:ext cx="2558797" cy="515485"/>
          </a:xfrm>
          <a:prstGeom prst="rect">
            <a:avLst/>
          </a:prstGeom>
          <a:solidFill>
            <a:srgbClr val="FFCD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cy-GB" sz="30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penderfynol</a:t>
            </a:r>
            <a:endParaRPr kumimoji="0" lang="cy-GB" sz="3000" b="1" i="0" u="none" strike="noStrike" kern="1200" cap="none" spc="0" normalizeH="0" baseline="0" dirty="0">
              <a:ln>
                <a:noFill/>
              </a:ln>
              <a:solidFill>
                <a:srgbClr val="363636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E47F04F-EC60-9522-60EE-3425225993D3}"/>
              </a:ext>
            </a:extLst>
          </p:cNvPr>
          <p:cNvSpPr/>
          <p:nvPr/>
        </p:nvSpPr>
        <p:spPr>
          <a:xfrm>
            <a:off x="7206033" y="4358339"/>
            <a:ext cx="4046974" cy="1746562"/>
          </a:xfrm>
          <a:prstGeom prst="rect">
            <a:avLst/>
          </a:prstGeom>
          <a:noFill/>
          <a:ln w="38100">
            <a:solidFill>
              <a:srgbClr val="FFCD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r>
              <a:rPr lang="cy-GB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Yn benderfynol o wneud y peth iawn. (Efallai y bydd hi'n teimlo trueni dros</a:t>
            </a:r>
            <a:br>
              <a:rPr lang="cy-GB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 bachgen yn ei arddegau, ond bydd hi'n gwneud y peth iawn hyd yn oed os yw hi'n teimlo'n flin drosto.)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B8CB05-BD40-BB47-840D-4E03A01F02CE}"/>
              </a:ext>
            </a:extLst>
          </p:cNvPr>
          <p:cNvSpPr/>
          <p:nvPr/>
        </p:nvSpPr>
        <p:spPr>
          <a:xfrm>
            <a:off x="4202856" y="4358339"/>
            <a:ext cx="2646179" cy="1746562"/>
          </a:xfrm>
          <a:prstGeom prst="rect">
            <a:avLst/>
          </a:prstGeom>
          <a:noFill/>
          <a:ln w="38100">
            <a:solidFill>
              <a:srgbClr val="FFCD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r>
              <a:rPr lang="cy-GB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Gallai hyn fod yn</a:t>
            </a:r>
            <a:br>
              <a:rPr lang="cy-GB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dwyll neu’n </a:t>
            </a:r>
            <a:r>
              <a:rPr lang="cy-GB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sgam</a:t>
            </a:r>
            <a:endParaRPr lang="cy-GB" dirty="0">
              <a:solidFill>
                <a:srgbClr val="363636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DFF662D-94DD-464C-A729-F8A784E90209}"/>
              </a:ext>
            </a:extLst>
          </p:cNvPr>
          <p:cNvSpPr/>
          <p:nvPr/>
        </p:nvSpPr>
        <p:spPr>
          <a:xfrm>
            <a:off x="912808" y="4358338"/>
            <a:ext cx="2933051" cy="1746563"/>
          </a:xfrm>
          <a:prstGeom prst="rect">
            <a:avLst/>
          </a:prstGeom>
          <a:noFill/>
          <a:ln w="38100">
            <a:solidFill>
              <a:srgbClr val="FFCD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r>
              <a:rPr lang="cy-GB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Pan welodd faint o arian roedd bachgen ifanc</a:t>
            </a:r>
            <a:br>
              <a:rPr lang="cy-GB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eisiau ei dynnu allan.</a:t>
            </a:r>
          </a:p>
        </p:txBody>
      </p:sp>
    </p:spTree>
    <p:extLst>
      <p:ext uri="{BB962C8B-B14F-4D97-AF65-F5344CB8AC3E}">
        <p14:creationId xmlns:p14="http://schemas.microsoft.com/office/powerpoint/2010/main" val="1416037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7" grpId="0" animBg="1"/>
      <p:bldP spid="29" grpId="0" animBg="1"/>
      <p:bldP spid="32" grpId="0" animBg="1"/>
      <p:bldP spid="33" grpId="0" animBg="1"/>
      <p:bldP spid="2" grpId="0" animBg="1"/>
      <p:bldP spid="13" grpId="0" animBg="1"/>
      <p:bldP spid="1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AE9E7A3-A900-886B-8919-F09E38CAA32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749957"/>
            <a:ext cx="12191999" cy="55034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3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Geiriau sy’n disgrifio cymeriad Nain </a:t>
            </a:r>
            <a:r>
              <a:rPr kumimoji="0" lang="cy-GB" sz="3000" b="1" i="0" u="none" strike="noStrike" kern="1200" cap="none" spc="0" normalizeH="0" baseline="0" dirty="0" err="1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Stirling</a:t>
            </a:r>
            <a:endParaRPr kumimoji="0" lang="cy-GB" sz="2500" b="1" i="0" u="none" strike="noStrike" kern="1200" cap="none" spc="0" normalizeH="0" baseline="0" dirty="0">
              <a:ln>
                <a:noFill/>
              </a:ln>
              <a:solidFill>
                <a:srgbClr val="36363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C24745C-7E0D-A05A-0082-DF7486E02970}"/>
              </a:ext>
            </a:extLst>
          </p:cNvPr>
          <p:cNvSpPr txBox="1"/>
          <p:nvPr/>
        </p:nvSpPr>
        <p:spPr>
          <a:xfrm>
            <a:off x="486922" y="3084418"/>
            <a:ext cx="11048538" cy="550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y-GB" sz="30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Geiriau sy’n disgrifio teimladau </a:t>
            </a:r>
            <a:r>
              <a:rPr lang="cy-GB" sz="3000" b="1" dirty="0" err="1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Stirling</a:t>
            </a:r>
            <a:endParaRPr lang="cy-GB" sz="3000" b="1" dirty="0">
              <a:solidFill>
                <a:srgbClr val="36363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18B2821-00F2-74F0-5EAA-D0E8174E4B9D}"/>
              </a:ext>
            </a:extLst>
          </p:cNvPr>
          <p:cNvSpPr/>
          <p:nvPr/>
        </p:nvSpPr>
        <p:spPr>
          <a:xfrm>
            <a:off x="4376987" y="1451980"/>
            <a:ext cx="3268407" cy="515485"/>
          </a:xfrm>
          <a:prstGeom prst="rect">
            <a:avLst/>
          </a:prstGeom>
          <a:solidFill>
            <a:srgbClr val="FFCD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3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caredig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76070AA-176F-CC4D-8574-F98DF42A27C5}"/>
              </a:ext>
            </a:extLst>
          </p:cNvPr>
          <p:cNvSpPr/>
          <p:nvPr/>
        </p:nvSpPr>
        <p:spPr>
          <a:xfrm>
            <a:off x="2680353" y="1975875"/>
            <a:ext cx="6661675" cy="733450"/>
          </a:xfrm>
          <a:prstGeom prst="rect">
            <a:avLst/>
          </a:prstGeom>
          <a:noFill/>
          <a:ln w="38100">
            <a:solidFill>
              <a:srgbClr val="FFCD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r>
              <a:rPr lang="cy-GB" sz="2000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Dywedodd </a:t>
            </a:r>
            <a:r>
              <a:rPr lang="cy-GB" sz="2000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Stirling</a:t>
            </a:r>
            <a:r>
              <a:rPr lang="cy-GB" sz="2000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ei bod wastad yn garedig wrtho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A6611A3-2853-8442-87FB-154FC50D67F3}"/>
              </a:ext>
            </a:extLst>
          </p:cNvPr>
          <p:cNvSpPr/>
          <p:nvPr/>
        </p:nvSpPr>
        <p:spPr>
          <a:xfrm>
            <a:off x="1238074" y="3778182"/>
            <a:ext cx="1054406" cy="515485"/>
          </a:xfrm>
          <a:prstGeom prst="rect">
            <a:avLst/>
          </a:prstGeom>
          <a:solidFill>
            <a:srgbClr val="FFCD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cy-GB" sz="30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trist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BD5C5F0-F96E-5C4C-805D-57791F82479D}"/>
              </a:ext>
            </a:extLst>
          </p:cNvPr>
          <p:cNvSpPr/>
          <p:nvPr/>
        </p:nvSpPr>
        <p:spPr>
          <a:xfrm>
            <a:off x="3207893" y="3778182"/>
            <a:ext cx="1321688" cy="515485"/>
          </a:xfrm>
          <a:prstGeom prst="rect">
            <a:avLst/>
          </a:prstGeom>
          <a:solidFill>
            <a:srgbClr val="FFCD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30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blin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67468DA-879A-664B-AA0E-38389355D9FA}"/>
              </a:ext>
            </a:extLst>
          </p:cNvPr>
          <p:cNvSpPr/>
          <p:nvPr/>
        </p:nvSpPr>
        <p:spPr>
          <a:xfrm>
            <a:off x="5165093" y="3784904"/>
            <a:ext cx="2038122" cy="515485"/>
          </a:xfrm>
          <a:prstGeom prst="rect">
            <a:avLst/>
          </a:prstGeom>
          <a:solidFill>
            <a:srgbClr val="FFCD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cy-GB" sz="30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pryderus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EED056F-622B-004E-A9FF-BA3229B87B8C}"/>
              </a:ext>
            </a:extLst>
          </p:cNvPr>
          <p:cNvSpPr/>
          <p:nvPr/>
        </p:nvSpPr>
        <p:spPr>
          <a:xfrm>
            <a:off x="2976963" y="4284703"/>
            <a:ext cx="1783548" cy="1769770"/>
          </a:xfrm>
          <a:prstGeom prst="rect">
            <a:avLst/>
          </a:prstGeom>
          <a:noFill/>
          <a:ln w="38100">
            <a:solidFill>
              <a:srgbClr val="FFCD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r>
              <a:rPr lang="cy-GB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Gyda’r </a:t>
            </a:r>
            <a:r>
              <a:rPr lang="cy-GB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sgamwyr</a:t>
            </a:r>
            <a:r>
              <a:rPr lang="cy-GB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a’i hun hefyd.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01B47A6-A7B6-C245-8AE3-1B4EE612E3FC}"/>
              </a:ext>
            </a:extLst>
          </p:cNvPr>
          <p:cNvSpPr/>
          <p:nvPr/>
        </p:nvSpPr>
        <p:spPr>
          <a:xfrm>
            <a:off x="8104797" y="3780127"/>
            <a:ext cx="2709946" cy="515485"/>
          </a:xfrm>
          <a:prstGeom prst="rect">
            <a:avLst/>
          </a:prstGeom>
          <a:solidFill>
            <a:srgbClr val="FFCD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cy-GB" sz="30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embaras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FEE433F-90CC-F746-B0B8-DD6F6930D5CB}"/>
              </a:ext>
            </a:extLst>
          </p:cNvPr>
          <p:cNvSpPr/>
          <p:nvPr/>
        </p:nvSpPr>
        <p:spPr>
          <a:xfrm>
            <a:off x="7582071" y="4284702"/>
            <a:ext cx="3755399" cy="1769770"/>
          </a:xfrm>
          <a:prstGeom prst="rect">
            <a:avLst/>
          </a:prstGeom>
          <a:noFill/>
          <a:ln w="38100">
            <a:solidFill>
              <a:srgbClr val="FFCD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90000"/>
            <a:r>
              <a:rPr lang="cy-GB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 golygu teimlo cywilydd ac yn anghyfforddus am rywbeth rydych chi wedi'i wneud. Mae’r rhan fwyaf o bobl sydd wedi cael eu twyllo yn teimlo embaras mawr.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913FAB9-9A5F-2887-C956-AB0B806B1861}"/>
              </a:ext>
            </a:extLst>
          </p:cNvPr>
          <p:cNvSpPr/>
          <p:nvPr/>
        </p:nvSpPr>
        <p:spPr>
          <a:xfrm>
            <a:off x="854530" y="4284702"/>
            <a:ext cx="1821494" cy="1769770"/>
          </a:xfrm>
          <a:prstGeom prst="rect">
            <a:avLst/>
          </a:prstGeom>
          <a:noFill/>
          <a:ln w="38100">
            <a:solidFill>
              <a:srgbClr val="FFCD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r>
              <a:rPr lang="cy-GB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Mae hi wedi colli arian, yn methu difetha ei hŵyr.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0522DEC-E318-EDFE-59B1-8C9FDB761CF4}"/>
              </a:ext>
            </a:extLst>
          </p:cNvPr>
          <p:cNvSpPr/>
          <p:nvPr/>
        </p:nvSpPr>
        <p:spPr>
          <a:xfrm>
            <a:off x="5037806" y="4295612"/>
            <a:ext cx="2292696" cy="1758860"/>
          </a:xfrm>
          <a:prstGeom prst="rect">
            <a:avLst/>
          </a:prstGeom>
          <a:noFill/>
          <a:ln w="38100">
            <a:solidFill>
              <a:srgbClr val="FFCD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r>
              <a:rPr lang="cy-GB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Efallai ei bod wedi colli cryn dipyn o arian ac yn poeni am dalu biliau.</a:t>
            </a:r>
          </a:p>
        </p:txBody>
      </p:sp>
    </p:spTree>
    <p:extLst>
      <p:ext uri="{BB962C8B-B14F-4D97-AF65-F5344CB8AC3E}">
        <p14:creationId xmlns:p14="http://schemas.microsoft.com/office/powerpoint/2010/main" val="1232290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7" grpId="0" animBg="1"/>
      <p:bldP spid="29" grpId="0" animBg="1"/>
      <p:bldP spid="32" grpId="0" animBg="1"/>
      <p:bldP spid="33" grpId="0" animBg="1"/>
      <p:bldP spid="25" grpId="0" animBg="1"/>
      <p:bldP spid="26" grpId="0" animBg="1"/>
      <p:bldP spid="27" grpId="0" animBg="1"/>
      <p:bldP spid="2" grpId="0" animBg="1"/>
      <p:bldP spid="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9124DF7-1448-3257-5A66-402B6C7EC4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25468"/>
            <a:ext cx="9144000" cy="225468"/>
          </a:xfrm>
        </p:spPr>
        <p:txBody>
          <a:bodyPr anchor="b"/>
          <a:lstStyle/>
          <a:p>
            <a:r>
              <a:rPr lang="en-GB" sz="800" b="0" dirty="0">
                <a:solidFill>
                  <a:schemeClr val="bg1"/>
                </a:solidFill>
              </a:rPr>
              <a:t>Slide 32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6D52D9-4516-4D69-FBD6-02AA31020B72}"/>
              </a:ext>
            </a:extLst>
          </p:cNvPr>
          <p:cNvSpPr txBox="1"/>
          <p:nvPr/>
        </p:nvSpPr>
        <p:spPr>
          <a:xfrm>
            <a:off x="1515105" y="2123514"/>
            <a:ext cx="4257045" cy="2610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Nawr ysgrifennwch neu actiwch eich stori eich hun</a:t>
            </a:r>
            <a:b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 seiliedig ar y naratif hwn.</a:t>
            </a:r>
          </a:p>
          <a:p>
            <a:pPr>
              <a:spcBef>
                <a:spcPts val="2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Gallech hefyd chwarae rôl</a:t>
            </a:r>
            <a:b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sgwrs y gallai </a:t>
            </a:r>
            <a:r>
              <a:rPr lang="cy-GB" sz="2100" b="1" dirty="0" err="1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Stirling</a:t>
            </a: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fod wedi'i chael gyda'i ffrindiau, athro neu riant.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5D110E-C214-5741-924D-1621FFF51A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9851" y="1144697"/>
            <a:ext cx="4571999" cy="457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767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D418BE3-DED2-BA4E-8F1E-003C2789C68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1267774"/>
            <a:ext cx="12192000" cy="120603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3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 Black" panose="020B0604020202020204" pitchFamily="34" charset="0"/>
                <a:ea typeface="+mj-ea"/>
                <a:cs typeface="Arial Black" panose="020B0604020202020204" pitchFamily="34" charset="0"/>
              </a:rPr>
              <a:t>Peidiwch â chael eich twyllo gan</a:t>
            </a:r>
            <a:br>
              <a:rPr kumimoji="0" lang="cy-GB" sz="3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 Black" panose="020B0604020202020204" pitchFamily="34" charset="0"/>
                <a:ea typeface="+mj-ea"/>
                <a:cs typeface="Arial Black" panose="020B0604020202020204" pitchFamily="34" charset="0"/>
              </a:rPr>
            </a:br>
            <a:r>
              <a:rPr kumimoji="0" lang="cy-GB" sz="3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 Black" panose="020B0604020202020204" pitchFamily="34" charset="0"/>
                <a:ea typeface="+mj-ea"/>
                <a:cs typeface="Arial Black" panose="020B0604020202020204" pitchFamily="34" charset="0"/>
              </a:rPr>
              <a:t>gynigion o arian parod cyflym.</a:t>
            </a:r>
            <a:br>
              <a:rPr kumimoji="0" lang="cy-GB" sz="3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 Black" panose="020B0604020202020204" pitchFamily="34" charset="0"/>
                <a:ea typeface="+mj-ea"/>
                <a:cs typeface="Arial Black" panose="020B0604020202020204" pitchFamily="34" charset="0"/>
              </a:rPr>
            </a:br>
            <a:r>
              <a:rPr kumimoji="0" lang="cy-GB" sz="3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 Black" panose="020B0604020202020204" pitchFamily="34" charset="0"/>
                <a:ea typeface="+mj-ea"/>
                <a:cs typeface="Arial Black" panose="020B0604020202020204" pitchFamily="34" charset="0"/>
              </a:rPr>
              <a:t>Gallech fod yn peryglu eich hun a’ch teulu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24C2DA2-ED21-0C46-BB8B-2A7E0B8572ED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>
            <a:spLocks/>
          </p:cNvSpPr>
          <p:nvPr/>
        </p:nvSpPr>
        <p:spPr>
          <a:xfrm>
            <a:off x="0" y="3188781"/>
            <a:ext cx="12192000" cy="120603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5500" b="1" i="0" u="none" strike="noStrike" kern="120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 Black" panose="020B0604020202020204" pitchFamily="34" charset="0"/>
                <a:ea typeface="+mj-ea"/>
                <a:cs typeface="Arial Black" panose="020B0604020202020204" pitchFamily="34" charset="0"/>
              </a:rPr>
              <a:t>Peidiwch â bod yn Ful Arian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A107F6-38A6-D144-A54A-6B35FAC85547}"/>
              </a:ext>
            </a:extLst>
          </p:cNvPr>
          <p:cNvSpPr txBox="1"/>
          <p:nvPr/>
        </p:nvSpPr>
        <p:spPr>
          <a:xfrm>
            <a:off x="0" y="4625498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1600" b="0" i="0" u="none" strike="noStrike" kern="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 gael rhagor o wybodaeth ewch i </a:t>
            </a:r>
            <a:r>
              <a:rPr kumimoji="0" lang="cy-GB" sz="1600" b="1" i="0" u="none" strike="noStrike" kern="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moneymules.co.uk</a:t>
            </a:r>
            <a:r>
              <a:rPr kumimoji="0" lang="cy-GB" sz="1600" b="0" i="0" u="none" strike="noStrike" kern="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Os ydych yn poeni bod rhywun</a:t>
            </a:r>
            <a:br>
              <a:rPr kumimoji="0" lang="cy-GB" sz="1600" b="0" i="0" u="none" strike="noStrike" kern="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kumimoji="0" lang="cy-GB" sz="1600" b="0" i="0" u="none" strike="noStrike" kern="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wedi dod atoch yn cynnig arian cyflym a hawdd i chi, siaradwch ag athro neu gallwch</a:t>
            </a:r>
            <a:br>
              <a:rPr kumimoji="0" lang="cy-GB" sz="1600" b="0" i="0" u="none" strike="noStrike" kern="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kumimoji="0" lang="cy-GB" sz="1600" b="0" i="0" u="none" strike="noStrike" kern="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ffonio </a:t>
            </a:r>
            <a:r>
              <a:rPr kumimoji="0" lang="cy-GB" sz="1600" b="1" i="0" u="none" strike="noStrike" kern="0" cap="none" spc="0" normalizeH="0" baseline="0" noProof="0" dirty="0" err="1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Crimestoppers</a:t>
            </a:r>
            <a:r>
              <a:rPr kumimoji="0" lang="cy-GB" sz="1600" b="0" i="0" u="none" strike="noStrike" kern="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yn ddienw ar </a:t>
            </a:r>
            <a:r>
              <a:rPr kumimoji="0" lang="cy-GB" sz="1600" b="1" i="0" u="none" strike="noStrike" kern="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0800 555 111</a:t>
            </a:r>
            <a:r>
              <a:rPr kumimoji="0" lang="cy-GB" sz="1600" b="0" i="0" u="none" strike="noStrike" kern="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kumimoji="0" lang="cy-GB" sz="1600" b="0" i="0" u="none" strike="noStrike" kern="1200" cap="none" spc="0" normalizeH="0" baseline="0" noProof="0" dirty="0">
              <a:ln>
                <a:noFill/>
              </a:ln>
              <a:solidFill>
                <a:srgbClr val="36363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8E54E5C-FF02-FC57-0D23-D730F1505717}"/>
              </a:ext>
            </a:extLst>
          </p:cNvPr>
          <p:cNvSpPr/>
          <p:nvPr/>
        </p:nvSpPr>
        <p:spPr>
          <a:xfrm>
            <a:off x="0" y="6116340"/>
            <a:ext cx="12192000" cy="7416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2B44AE46-BCAF-6D23-5AE7-848EFDEAF7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8341" y="6269145"/>
            <a:ext cx="1536883" cy="3736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F71ACCF-A26A-7234-A8A9-B56E6E8F3E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54802" y="6190975"/>
            <a:ext cx="749491" cy="492076"/>
          </a:xfrm>
          <a:prstGeom prst="rect">
            <a:avLst/>
          </a:prstGeom>
        </p:spPr>
      </p:pic>
      <p:pic>
        <p:nvPicPr>
          <p:cNvPr id="6" name="Logo">
            <a:extLst>
              <a:ext uri="{FF2B5EF4-FFF2-40B4-BE49-F238E27FC236}">
                <a16:creationId xmlns:a16="http://schemas.microsoft.com/office/drawing/2014/main" id="{C2FC6390-577C-1EF4-8E90-C5352C3A49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781" y="6237802"/>
            <a:ext cx="2526662" cy="50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5507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5F55BFFA-1460-2E4A-853B-938940307C8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2354880"/>
            <a:ext cx="12192000" cy="120603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err="1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 Black" panose="020B0604020202020204" pitchFamily="34" charset="0"/>
                <a:ea typeface="+mj-ea"/>
                <a:cs typeface="Arial Black" panose="020B0604020202020204" pitchFamily="34" charset="0"/>
              </a:rPr>
              <a:t>Celf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 Black" panose="020B0604020202020204" pitchFamily="34" charset="0"/>
                <a:ea typeface="+mj-ea"/>
                <a:cs typeface="Arial Black" panose="020B0604020202020204" pitchFamily="34" charset="0"/>
              </a:rPr>
              <a:t> a </a:t>
            </a:r>
            <a:r>
              <a:rPr kumimoji="0" lang="en-US" sz="4000" b="1" i="0" u="none" strike="noStrike" kern="1200" cap="none" spc="0" normalizeH="0" baseline="0" noProof="0" dirty="0" err="1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 Black" panose="020B0604020202020204" pitchFamily="34" charset="0"/>
                <a:ea typeface="+mj-ea"/>
                <a:cs typeface="Arial Black" panose="020B0604020202020204" pitchFamily="34" charset="0"/>
              </a:rPr>
              <a:t>Dylunio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363636"/>
              </a:solidFill>
              <a:effectLst/>
              <a:uLnTx/>
              <a:uFillTx/>
              <a:latin typeface="Arial Black" panose="020B0604020202020204" pitchFamily="34" charset="0"/>
              <a:ea typeface="+mj-ea"/>
              <a:cs typeface="Arial Black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6E6F48-5219-2941-B58C-716BB1920F91}"/>
              </a:ext>
            </a:extLst>
          </p:cNvPr>
          <p:cNvSpPr txBox="1"/>
          <p:nvPr/>
        </p:nvSpPr>
        <p:spPr>
          <a:xfrm>
            <a:off x="112542" y="182880"/>
            <a:ext cx="2085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gyfer</a:t>
            </a:r>
            <a:r>
              <a:rPr lang="en-GB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GB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athro</a:t>
            </a:r>
            <a:endParaRPr lang="en-GB" dirty="0">
              <a:solidFill>
                <a:srgbClr val="36363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1CC43C4-15DF-332F-3767-E84562422259}"/>
              </a:ext>
            </a:extLst>
          </p:cNvPr>
          <p:cNvSpPr/>
          <p:nvPr/>
        </p:nvSpPr>
        <p:spPr>
          <a:xfrm>
            <a:off x="0" y="6116340"/>
            <a:ext cx="12192000" cy="7416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Logos">
            <a:extLst>
              <a:ext uri="{FF2B5EF4-FFF2-40B4-BE49-F238E27FC236}">
                <a16:creationId xmlns:a16="http://schemas.microsoft.com/office/drawing/2014/main" id="{1525932F-2142-1755-B384-A8EA47452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222"/>
          <a:stretch/>
        </p:blipFill>
        <p:spPr>
          <a:xfrm>
            <a:off x="10274300" y="6209688"/>
            <a:ext cx="1611919" cy="472763"/>
          </a:xfrm>
          <a:prstGeom prst="rect">
            <a:avLst/>
          </a:prstGeom>
        </p:spPr>
      </p:pic>
      <p:pic>
        <p:nvPicPr>
          <p:cNvPr id="5" name="Picture 4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4874C779-4D66-1086-BD60-B90CA1E2BA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8341" y="6269145"/>
            <a:ext cx="1536883" cy="373628"/>
          </a:xfrm>
          <a:prstGeom prst="rect">
            <a:avLst/>
          </a:prstGeom>
        </p:spPr>
      </p:pic>
      <p:pic>
        <p:nvPicPr>
          <p:cNvPr id="6" name="Logo">
            <a:extLst>
              <a:ext uri="{FF2B5EF4-FFF2-40B4-BE49-F238E27FC236}">
                <a16:creationId xmlns:a16="http://schemas.microsoft.com/office/drawing/2014/main" id="{89DCC7B2-9AB6-738B-A158-5855F27877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781" y="6237802"/>
            <a:ext cx="2526662" cy="50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8985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45EB6E9-C1DF-6530-7ED5-ED42AE236DE4}"/>
              </a:ext>
            </a:extLst>
          </p:cNvPr>
          <p:cNvSpPr txBox="1"/>
          <p:nvPr/>
        </p:nvSpPr>
        <p:spPr>
          <a:xfrm>
            <a:off x="1200149" y="1177178"/>
            <a:ext cx="4916347" cy="4501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5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Dyluniwch boster i ledaenu'r neges:</a:t>
            </a:r>
          </a:p>
          <a:p>
            <a:pPr algn="ctr">
              <a:spcBef>
                <a:spcPts val="1500"/>
              </a:spcBef>
            </a:pPr>
            <a:r>
              <a:rPr lang="cy-GB" sz="28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“Peidiwch â bod yn</a:t>
            </a:r>
            <a:br>
              <a:rPr lang="cy-GB" sz="28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y-GB" sz="28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 Arian”</a:t>
            </a:r>
          </a:p>
          <a:p>
            <a:pPr>
              <a:spcBef>
                <a:spcPts val="2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Cofiwch y rheolau diogelwch ar-lein.</a:t>
            </a:r>
          </a:p>
          <a:p>
            <a:pPr>
              <a:spcBef>
                <a:spcPts val="2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Meddyliwch am y cwestiynau hyn:</a:t>
            </a:r>
          </a:p>
          <a:p>
            <a:pPr marL="223838" indent="-223838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cy-GB" sz="2100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Sut byddech chi'n dweud wrth blant eraill am gadw eu hunain yn ddiogel rhag bod yn </a:t>
            </a: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 arian</a:t>
            </a:r>
            <a:r>
              <a:rPr lang="cy-GB" sz="2100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223838" indent="-223838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cy-GB" sz="2100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Sut byddech chi'n lledaenu'r neges</a:t>
            </a:r>
            <a:br>
              <a:rPr lang="cy-GB" sz="2100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y-GB" sz="2100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cy-GB" sz="2100" dirty="0" err="1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gadw'ch</a:t>
            </a:r>
            <a:r>
              <a:rPr lang="cy-GB" sz="2100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teulu'n ddiogel?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BD3BF2-5D88-9A15-3683-346A734594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50522"/>
            <a:ext cx="9144000" cy="250521"/>
          </a:xfrm>
        </p:spPr>
        <p:txBody>
          <a:bodyPr anchor="b"/>
          <a:lstStyle/>
          <a:p>
            <a:r>
              <a:rPr lang="en-GB" sz="800" b="0" dirty="0">
                <a:solidFill>
                  <a:schemeClr val="bg1"/>
                </a:solidFill>
              </a:rPr>
              <a:t>Slide 35</a:t>
            </a:r>
          </a:p>
        </p:txBody>
      </p:sp>
      <p:pic>
        <p:nvPicPr>
          <p:cNvPr id="5" name="Poster">
            <a:extLst>
              <a:ext uri="{FF2B5EF4-FFF2-40B4-BE49-F238E27FC236}">
                <a16:creationId xmlns:a16="http://schemas.microsoft.com/office/drawing/2014/main" id="{2FC0C581-43C0-5101-7ED0-25E2D718C3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9850" y="1124744"/>
            <a:ext cx="4608512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038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F5D49C51-A046-274C-8BEF-D2ADEE6A96B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2518166"/>
            <a:ext cx="12192000" cy="120603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4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 Black" panose="020B0604020202020204" pitchFamily="34" charset="0"/>
                <a:ea typeface="+mj-ea"/>
                <a:cs typeface="Arial Black" panose="020B0604020202020204" pitchFamily="34" charset="0"/>
              </a:rPr>
              <a:t>Gweithgaredd Estynedig</a:t>
            </a:r>
            <a:br>
              <a:rPr kumimoji="0" lang="cy-GB" sz="4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 Black" panose="020B0604020202020204" pitchFamily="34" charset="0"/>
                <a:ea typeface="+mj-ea"/>
                <a:cs typeface="Arial Black" panose="020B0604020202020204" pitchFamily="34" charset="0"/>
              </a:rPr>
            </a:br>
            <a:r>
              <a:rPr kumimoji="0" lang="cy-GB" sz="4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 Black" panose="020B0604020202020204" pitchFamily="34" charset="0"/>
                <a:ea typeface="+mj-ea"/>
                <a:cs typeface="Arial Black" panose="020B0604020202020204" pitchFamily="34" charset="0"/>
              </a:rPr>
              <a:t>Paratowch gyflwyniad</a:t>
            </a:r>
            <a:br>
              <a:rPr kumimoji="0" lang="cy-GB" sz="4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 Black" panose="020B0604020202020204" pitchFamily="34" charset="0"/>
                <a:ea typeface="+mj-ea"/>
                <a:cs typeface="Arial Black" panose="020B0604020202020204" pitchFamily="34" charset="0"/>
              </a:rPr>
            </a:br>
            <a:r>
              <a:rPr kumimoji="0" lang="cy-GB" sz="4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 Black" panose="020B0604020202020204" pitchFamily="34" charset="0"/>
                <a:ea typeface="+mj-ea"/>
                <a:cs typeface="Arial Black" panose="020B0604020202020204" pitchFamily="34" charset="0"/>
              </a:rPr>
              <a:t>ar gyfer gwasanaeth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236182-7F11-7348-83A3-86DDF5ED39C0}"/>
              </a:ext>
            </a:extLst>
          </p:cNvPr>
          <p:cNvSpPr txBox="1"/>
          <p:nvPr/>
        </p:nvSpPr>
        <p:spPr>
          <a:xfrm>
            <a:off x="112542" y="182880"/>
            <a:ext cx="1972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 gyfer yr athro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BF18EDD-367C-176D-6453-79DD0BEF4F1E}"/>
              </a:ext>
            </a:extLst>
          </p:cNvPr>
          <p:cNvSpPr/>
          <p:nvPr/>
        </p:nvSpPr>
        <p:spPr>
          <a:xfrm>
            <a:off x="0" y="6116340"/>
            <a:ext cx="12192000" cy="7416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Logos">
            <a:extLst>
              <a:ext uri="{FF2B5EF4-FFF2-40B4-BE49-F238E27FC236}">
                <a16:creationId xmlns:a16="http://schemas.microsoft.com/office/drawing/2014/main" id="{476BCD53-C9EA-2B18-9962-8144C8573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222"/>
          <a:stretch/>
        </p:blipFill>
        <p:spPr>
          <a:xfrm>
            <a:off x="10274300" y="6209688"/>
            <a:ext cx="1611919" cy="472763"/>
          </a:xfrm>
          <a:prstGeom prst="rect">
            <a:avLst/>
          </a:prstGeom>
        </p:spPr>
      </p:pic>
      <p:pic>
        <p:nvPicPr>
          <p:cNvPr id="5" name="Picture 4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B6D6C7DF-F7B1-3C98-A969-2EB8299C87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8341" y="6269145"/>
            <a:ext cx="1536883" cy="373628"/>
          </a:xfrm>
          <a:prstGeom prst="rect">
            <a:avLst/>
          </a:prstGeom>
        </p:spPr>
      </p:pic>
      <p:pic>
        <p:nvPicPr>
          <p:cNvPr id="6" name="Logo">
            <a:extLst>
              <a:ext uri="{FF2B5EF4-FFF2-40B4-BE49-F238E27FC236}">
                <a16:creationId xmlns:a16="http://schemas.microsoft.com/office/drawing/2014/main" id="{13AC7191-03EF-012F-EF5A-8A0F8D4727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781" y="6237802"/>
            <a:ext cx="2526662" cy="50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93130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F099ECF-CF7D-5236-13A5-DC3705EB0AE3}"/>
              </a:ext>
            </a:extLst>
          </p:cNvPr>
          <p:cNvSpPr txBox="1"/>
          <p:nvPr/>
        </p:nvSpPr>
        <p:spPr>
          <a:xfrm>
            <a:off x="1728237" y="1510526"/>
            <a:ext cx="3683495" cy="3836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Paratowch gyflwyniad gwasanaeth i ledaenu’r neges drwy’r ysgol.</a:t>
            </a:r>
          </a:p>
          <a:p>
            <a:pPr>
              <a:spcBef>
                <a:spcPts val="2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Gallech gynnwys cyngor campus i osgoi dod yn</a:t>
            </a:r>
            <a:b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 arian.</a:t>
            </a:r>
          </a:p>
          <a:p>
            <a:pPr>
              <a:spcBef>
                <a:spcPts val="2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Arddangoswch eich poster a gwnewch eich cyflwyniad mewn gwasanaeth ysgol gyfan!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EBF568-2170-25C6-8BC0-99F15C693E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350730"/>
            <a:ext cx="9144000" cy="350729"/>
          </a:xfrm>
        </p:spPr>
        <p:txBody>
          <a:bodyPr anchor="b"/>
          <a:lstStyle/>
          <a:p>
            <a:r>
              <a:rPr lang="en-GB" sz="800" b="0" dirty="0">
                <a:solidFill>
                  <a:schemeClr val="bg1"/>
                </a:solidFill>
              </a:rPr>
              <a:t>Slide 37</a:t>
            </a:r>
          </a:p>
        </p:txBody>
      </p:sp>
      <p:pic>
        <p:nvPicPr>
          <p:cNvPr id="4" name="Presentation picture">
            <a:extLst>
              <a:ext uri="{FF2B5EF4-FFF2-40B4-BE49-F238E27FC236}">
                <a16:creationId xmlns:a16="http://schemas.microsoft.com/office/drawing/2014/main" id="{A1822703-7131-D4EF-042F-FC0F9EB1E7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9850" y="1147097"/>
            <a:ext cx="4572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013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024C2DA2-ED21-0C46-BB8B-2A7E0B8572ED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3188781"/>
            <a:ext cx="12192000" cy="120603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5500" b="1" i="0" u="none" strike="noStrike" kern="120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 Black" panose="020B0604020202020204" pitchFamily="34" charset="0"/>
                <a:ea typeface="+mj-ea"/>
                <a:cs typeface="Arial Black" panose="020B0604020202020204" pitchFamily="34" charset="0"/>
              </a:rPr>
              <a:t>Peidiwch â bod yn Ful Arian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D418BE3-DED2-BA4E-8F1E-003C2789C689}"/>
              </a:ext>
            </a:extLst>
          </p:cNvPr>
          <p:cNvSpPr txBox="1">
            <a:spLocks/>
          </p:cNvSpPr>
          <p:nvPr/>
        </p:nvSpPr>
        <p:spPr>
          <a:xfrm>
            <a:off x="0" y="1267774"/>
            <a:ext cx="12192000" cy="120603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3000" b="1" i="0" u="none" strike="noStrike" kern="1200" cap="none" spc="0" normalizeH="0" baseline="0" noProof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 Black" panose="020B0604020202020204" pitchFamily="34" charset="0"/>
                <a:ea typeface="+mj-ea"/>
                <a:cs typeface="Arial Black" panose="020B0604020202020204" pitchFamily="34" charset="0"/>
              </a:rPr>
              <a:t>Peidiwch â chael eich twyllo gan</a:t>
            </a:r>
            <a:br>
              <a:rPr kumimoji="0" lang="cy-GB" sz="3000" b="1" i="0" u="none" strike="noStrike" kern="1200" cap="none" spc="0" normalizeH="0" baseline="0" noProof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 Black" panose="020B0604020202020204" pitchFamily="34" charset="0"/>
                <a:ea typeface="+mj-ea"/>
                <a:cs typeface="Arial Black" panose="020B0604020202020204" pitchFamily="34" charset="0"/>
              </a:rPr>
            </a:br>
            <a:r>
              <a:rPr kumimoji="0" lang="cy-GB" sz="3000" b="1" i="0" u="none" strike="noStrike" kern="1200" cap="none" spc="0" normalizeH="0" baseline="0" noProof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 Black" panose="020B0604020202020204" pitchFamily="34" charset="0"/>
                <a:ea typeface="+mj-ea"/>
                <a:cs typeface="Arial Black" panose="020B0604020202020204" pitchFamily="34" charset="0"/>
              </a:rPr>
              <a:t>gynigion o arian parod cyflym.</a:t>
            </a:r>
            <a:br>
              <a:rPr kumimoji="0" lang="cy-GB" sz="3000" b="1" i="0" u="none" strike="noStrike" kern="1200" cap="none" spc="0" normalizeH="0" baseline="0" noProof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 Black" panose="020B0604020202020204" pitchFamily="34" charset="0"/>
                <a:ea typeface="+mj-ea"/>
                <a:cs typeface="Arial Black" panose="020B0604020202020204" pitchFamily="34" charset="0"/>
              </a:rPr>
            </a:br>
            <a:r>
              <a:rPr kumimoji="0" lang="cy-GB" sz="3000" b="1" i="0" u="none" strike="noStrike" kern="1200" cap="none" spc="0" normalizeH="0" baseline="0" noProof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 Black" panose="020B0604020202020204" pitchFamily="34" charset="0"/>
                <a:ea typeface="+mj-ea"/>
                <a:cs typeface="Arial Black" panose="020B0604020202020204" pitchFamily="34" charset="0"/>
              </a:rPr>
              <a:t>Gallech fod yn peryglu eich hun a’ch teulu</a:t>
            </a:r>
            <a:endParaRPr kumimoji="0" lang="cy-GB" sz="3000" b="1" i="0" u="none" strike="noStrike" kern="1200" cap="none" spc="0" normalizeH="0" baseline="0" noProof="0" dirty="0">
              <a:ln>
                <a:noFill/>
              </a:ln>
              <a:solidFill>
                <a:srgbClr val="363636"/>
              </a:solidFill>
              <a:effectLst/>
              <a:uLnTx/>
              <a:uFillTx/>
              <a:latin typeface="Arial Black" panose="020B0604020202020204" pitchFamily="34" charset="0"/>
              <a:ea typeface="+mj-ea"/>
              <a:cs typeface="Arial Black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A107F6-38A6-D144-A54A-6B35FAC85547}"/>
              </a:ext>
            </a:extLst>
          </p:cNvPr>
          <p:cNvSpPr txBox="1"/>
          <p:nvPr/>
        </p:nvSpPr>
        <p:spPr>
          <a:xfrm>
            <a:off x="0" y="4625498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1600" b="0" i="0" u="none" strike="noStrike" kern="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 gael rhagor o wybodaeth ewch i </a:t>
            </a:r>
            <a:r>
              <a:rPr kumimoji="0" lang="cy-GB" sz="1600" b="1" i="0" u="none" strike="noStrike" kern="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moneymules.co.uk</a:t>
            </a:r>
            <a:r>
              <a:rPr kumimoji="0" lang="cy-GB" sz="1600" b="0" i="0" u="none" strike="noStrike" kern="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Os ydych yn poeni bod rhywun</a:t>
            </a:r>
            <a:br>
              <a:rPr kumimoji="0" lang="cy-GB" sz="1600" b="0" i="0" u="none" strike="noStrike" kern="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kumimoji="0" lang="cy-GB" sz="1600" b="0" i="0" u="none" strike="noStrike" kern="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wedi dod atoch yn cynnig arian cyflym a hawdd i chi, siaradwch ag athro neu gallwch</a:t>
            </a:r>
            <a:br>
              <a:rPr kumimoji="0" lang="cy-GB" sz="1600" b="0" i="0" u="none" strike="noStrike" kern="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kumimoji="0" lang="cy-GB" sz="1600" b="0" i="0" u="none" strike="noStrike" kern="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ffonio </a:t>
            </a:r>
            <a:r>
              <a:rPr kumimoji="0" lang="cy-GB" sz="1600" b="1" i="0" u="none" strike="noStrike" kern="0" cap="none" spc="0" normalizeH="0" baseline="0" noProof="0" dirty="0" err="1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Crimestoppers</a:t>
            </a:r>
            <a:r>
              <a:rPr kumimoji="0" lang="cy-GB" sz="1600" b="0" i="0" u="none" strike="noStrike" kern="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yn ddienw ar </a:t>
            </a:r>
            <a:r>
              <a:rPr kumimoji="0" lang="cy-GB" sz="1600" b="1" i="0" u="none" strike="noStrike" kern="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0800 555 111</a:t>
            </a:r>
            <a:r>
              <a:rPr kumimoji="0" lang="cy-GB" sz="1600" b="0" i="0" u="none" strike="noStrike" kern="0" cap="none" spc="0" normalizeH="0" baseline="0" noProof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kumimoji="0" lang="cy-GB" sz="1600" b="0" i="0" u="none" strike="noStrike" kern="1200" cap="none" spc="0" normalizeH="0" baseline="0" noProof="0" dirty="0">
              <a:ln>
                <a:noFill/>
              </a:ln>
              <a:solidFill>
                <a:srgbClr val="36363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9B5A6AE-25E1-2A52-203C-3A1084B93D23}"/>
              </a:ext>
            </a:extLst>
          </p:cNvPr>
          <p:cNvSpPr/>
          <p:nvPr/>
        </p:nvSpPr>
        <p:spPr>
          <a:xfrm>
            <a:off x="0" y="6116340"/>
            <a:ext cx="12192000" cy="7416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 descr="A blue letter on a black background&#10;&#10;Description automatically generated">
            <a:extLst>
              <a:ext uri="{FF2B5EF4-FFF2-40B4-BE49-F238E27FC236}">
                <a16:creationId xmlns:a16="http://schemas.microsoft.com/office/drawing/2014/main" id="{EA13C6D6-C5F7-C387-8959-1A38784ADE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8341" y="6269145"/>
            <a:ext cx="1536883" cy="3736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485B97E-F07B-0D34-5C1A-228075BEED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54802" y="6190975"/>
            <a:ext cx="749491" cy="492076"/>
          </a:xfrm>
          <a:prstGeom prst="rect">
            <a:avLst/>
          </a:prstGeom>
        </p:spPr>
      </p:pic>
      <p:pic>
        <p:nvPicPr>
          <p:cNvPr id="6" name="Logo">
            <a:extLst>
              <a:ext uri="{FF2B5EF4-FFF2-40B4-BE49-F238E27FC236}">
                <a16:creationId xmlns:a16="http://schemas.microsoft.com/office/drawing/2014/main" id="{BED9D50F-CEE2-223A-A7FA-6CFFFA3474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781" y="6237802"/>
            <a:ext cx="2526662" cy="501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729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168B157-BD4A-45BA-DC05-0ED233AAED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12369" y="998315"/>
            <a:ext cx="2969891" cy="3511686"/>
            <a:chOff x="1012370" y="969525"/>
            <a:chExt cx="2969891" cy="351168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69713A4-E1B3-6A8A-A48E-EB97EC4879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012370" y="969525"/>
              <a:ext cx="2969891" cy="3511686"/>
            </a:xfrm>
            <a:prstGeom prst="rect">
              <a:avLst/>
            </a:prstGeom>
            <a:solidFill>
              <a:srgbClr val="FFCD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Hand with money">
              <a:extLst>
                <a:ext uri="{FF2B5EF4-FFF2-40B4-BE49-F238E27FC236}">
                  <a16:creationId xmlns:a16="http://schemas.microsoft.com/office/drawing/2014/main" id="{689C076F-4CE3-0062-B3DC-C0EE2BE61E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40836" y="1312944"/>
              <a:ext cx="1988959" cy="1988959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2910C84-83E6-7017-E852-178E0FBE191A}"/>
                </a:ext>
              </a:extLst>
            </p:cNvPr>
            <p:cNvSpPr txBox="1"/>
            <p:nvPr/>
          </p:nvSpPr>
          <p:spPr>
            <a:xfrm>
              <a:off x="1363973" y="3353779"/>
              <a:ext cx="225681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500"/>
                </a:spcBef>
              </a:pPr>
              <a:r>
                <a:rPr lang="cy-GB" b="1" dirty="0">
                  <a:solidFill>
                    <a:srgbClr val="363636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Ydych chi’n cael arian poced rheolaidd?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91002912-81D1-4821-BB3D-90C7162601BE}"/>
              </a:ext>
            </a:extLst>
          </p:cNvPr>
          <p:cNvSpPr txBox="1"/>
          <p:nvPr/>
        </p:nvSpPr>
        <p:spPr>
          <a:xfrm>
            <a:off x="1012369" y="4843293"/>
            <a:ext cx="10651095" cy="1518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7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Pwy sy’n rhoi’r arian i chi?</a:t>
            </a:r>
          </a:p>
          <a:p>
            <a:pPr>
              <a:spcBef>
                <a:spcPts val="7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Teulu: rhieni, neiniau/teidiau, </a:t>
            </a:r>
            <a:r>
              <a:rPr lang="cy-GB" sz="2100" b="1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antis</a:t>
            </a: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cy-GB" sz="2100" b="1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wncwls</a:t>
            </a: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perthnasau. Ffrindiau teulu.</a:t>
            </a:r>
          </a:p>
          <a:p>
            <a:pPr>
              <a:spcBef>
                <a:spcPts val="7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Pobl rydych chi’n eu hadnabod ydyn nhw bob tro.</a:t>
            </a:r>
          </a:p>
          <a:p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5856888-FFB8-46BF-ED46-3FA3AF3A19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514329" y="946678"/>
            <a:ext cx="3093396" cy="3511686"/>
            <a:chOff x="4514329" y="969525"/>
            <a:chExt cx="3093396" cy="351168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32B0023-613A-289A-F975-FC29AE76BD14}"/>
                </a:ext>
              </a:extLst>
            </p:cNvPr>
            <p:cNvSpPr/>
            <p:nvPr/>
          </p:nvSpPr>
          <p:spPr>
            <a:xfrm>
              <a:off x="4514329" y="969525"/>
              <a:ext cx="3093396" cy="3511686"/>
            </a:xfrm>
            <a:prstGeom prst="rect">
              <a:avLst/>
            </a:prstGeom>
            <a:solidFill>
              <a:srgbClr val="FFCD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Card with money">
              <a:extLst>
                <a:ext uri="{FF2B5EF4-FFF2-40B4-BE49-F238E27FC236}">
                  <a16:creationId xmlns:a16="http://schemas.microsoft.com/office/drawing/2014/main" id="{DAC4BAED-132D-0C64-26DB-C89C158F26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68460" y="1302817"/>
              <a:ext cx="1988959" cy="1988959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936C92E-DFF1-BBDD-3856-E7736301A8EC}"/>
                </a:ext>
              </a:extLst>
            </p:cNvPr>
            <p:cNvSpPr txBox="1"/>
            <p:nvPr/>
          </p:nvSpPr>
          <p:spPr>
            <a:xfrm>
              <a:off x="4751206" y="3399590"/>
              <a:ext cx="268958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500"/>
                </a:spcBef>
              </a:pPr>
              <a:r>
                <a:rPr lang="cy-GB" b="1" dirty="0">
                  <a:solidFill>
                    <a:srgbClr val="363636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Ydych chi’n cael arian</a:t>
              </a:r>
              <a:br>
                <a:rPr lang="cy-GB" b="1" dirty="0">
                  <a:solidFill>
                    <a:srgbClr val="363636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cy-GB" b="1" dirty="0">
                  <a:solidFill>
                    <a:srgbClr val="363636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ar eich pen-blwydd</a:t>
              </a:r>
              <a:br>
                <a:rPr lang="cy-GB" b="1" dirty="0">
                  <a:solidFill>
                    <a:srgbClr val="363636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cy-GB" b="1" dirty="0">
                  <a:solidFill>
                    <a:srgbClr val="363636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neu ddathliad arall?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4170220-CAC9-34E6-99DF-EC42D87DA5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055197" y="946678"/>
            <a:ext cx="3093396" cy="3511686"/>
            <a:chOff x="8055197" y="969525"/>
            <a:chExt cx="3093396" cy="3511686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7564295-455E-E4A8-BEC2-7FB1FF5CE166}"/>
                </a:ext>
              </a:extLst>
            </p:cNvPr>
            <p:cNvSpPr/>
            <p:nvPr/>
          </p:nvSpPr>
          <p:spPr>
            <a:xfrm>
              <a:off x="8055197" y="969525"/>
              <a:ext cx="3093396" cy="3511686"/>
            </a:xfrm>
            <a:prstGeom prst="rect">
              <a:avLst/>
            </a:prstGeom>
            <a:solidFill>
              <a:srgbClr val="FFCD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7" name="Shopping basket">
              <a:extLst>
                <a:ext uri="{FF2B5EF4-FFF2-40B4-BE49-F238E27FC236}">
                  <a16:creationId xmlns:a16="http://schemas.microsoft.com/office/drawing/2014/main" id="{CA6A320E-C5C6-E938-883F-5C07340B04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13453" y="1312944"/>
              <a:ext cx="1988959" cy="1988959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90BA8A6-566E-7DFE-D385-ADB5CD5BA13C}"/>
                </a:ext>
              </a:extLst>
            </p:cNvPr>
            <p:cNvSpPr txBox="1"/>
            <p:nvPr/>
          </p:nvSpPr>
          <p:spPr>
            <a:xfrm>
              <a:off x="8139794" y="3399590"/>
              <a:ext cx="287452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500"/>
                </a:spcBef>
              </a:pPr>
              <a:r>
                <a:rPr lang="cy-GB" b="1" dirty="0">
                  <a:solidFill>
                    <a:srgbClr val="363636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Neu a oes oedolyn dibynadwy’n rhoi arian</a:t>
              </a:r>
              <a:br>
                <a:rPr lang="cy-GB" b="1" dirty="0">
                  <a:solidFill>
                    <a:srgbClr val="363636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cy-GB" b="1" dirty="0">
                  <a:solidFill>
                    <a:srgbClr val="363636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 chi i fynd i’r siop?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CA1A5FA-5F08-0854-C4A9-53A5D98F82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12942"/>
            <a:ext cx="9144000" cy="212942"/>
          </a:xfrm>
        </p:spPr>
        <p:txBody>
          <a:bodyPr anchor="b"/>
          <a:lstStyle/>
          <a:p>
            <a:r>
              <a:rPr lang="en-GB" sz="800" b="0" dirty="0">
                <a:solidFill>
                  <a:schemeClr val="bg1"/>
                </a:solidFill>
              </a:rPr>
              <a:t>Slide 4</a:t>
            </a:r>
          </a:p>
        </p:txBody>
      </p:sp>
    </p:spTree>
    <p:extLst>
      <p:ext uri="{BB962C8B-B14F-4D97-AF65-F5344CB8AC3E}">
        <p14:creationId xmlns:p14="http://schemas.microsoft.com/office/powerpoint/2010/main" val="1893225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5FC110A-DEBC-F8FD-2938-9FCEA60E03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00416"/>
            <a:ext cx="9144000" cy="200416"/>
          </a:xfrm>
        </p:spPr>
        <p:txBody>
          <a:bodyPr anchor="b"/>
          <a:lstStyle/>
          <a:p>
            <a:r>
              <a:rPr lang="en-GB" sz="800" b="0" dirty="0">
                <a:solidFill>
                  <a:schemeClr val="bg1"/>
                </a:solidFill>
              </a:rPr>
              <a:t>Slide 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3334CF0-08E3-9F4A-AD2C-A7A6DE348E8E}"/>
              </a:ext>
            </a:extLst>
          </p:cNvPr>
          <p:cNvSpPr/>
          <p:nvPr/>
        </p:nvSpPr>
        <p:spPr>
          <a:xfrm>
            <a:off x="1526115" y="923193"/>
            <a:ext cx="9134757" cy="744166"/>
          </a:xfrm>
          <a:prstGeom prst="rect">
            <a:avLst/>
          </a:prstGeom>
          <a:solidFill>
            <a:srgbClr val="FFCD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>
              <a:spcBef>
                <a:spcPts val="1500"/>
              </a:spcBef>
            </a:pPr>
            <a:r>
              <a:rPr lang="cy-GB" sz="2000" b="1" dirty="0">
                <a:solidFill>
                  <a:srgbClr val="36363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Sut fyddech chi’n teimlo pe bai rhywun nad oeddech yn ei</a:t>
            </a:r>
            <a:br>
              <a:rPr lang="cy-GB" sz="2000" b="1" dirty="0">
                <a:solidFill>
                  <a:srgbClr val="36363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sz="2000" b="1" dirty="0">
                <a:solidFill>
                  <a:srgbClr val="36363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adnabod yn cynnig arian i chi?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F2284C-F39E-5D41-81B3-3D93A8ED9F8D}"/>
              </a:ext>
            </a:extLst>
          </p:cNvPr>
          <p:cNvSpPr/>
          <p:nvPr/>
        </p:nvSpPr>
        <p:spPr>
          <a:xfrm>
            <a:off x="1526115" y="1819892"/>
            <a:ext cx="9134757" cy="1024878"/>
          </a:xfrm>
          <a:prstGeom prst="rect">
            <a:avLst/>
          </a:prstGeom>
          <a:solidFill>
            <a:srgbClr val="FFCD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>
              <a:spcBef>
                <a:spcPts val="1500"/>
              </a:spcBef>
            </a:pPr>
            <a:r>
              <a:rPr lang="cy-GB" sz="20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Sut fyddech chi’n teimlo pe bai rhywun nad oeddech yn ei</a:t>
            </a:r>
            <a:br>
              <a:rPr lang="cy-GB" sz="20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sz="20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adnabod yn cynnig arian i chi ofalu amdano ond yna</a:t>
            </a:r>
            <a:br>
              <a:rPr lang="cy-GB" sz="20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sz="20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bod rhaid i chi ei drosglwyddo i rywun arall?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D4064B7-F492-CE74-B0A3-51962D63FAB9}"/>
              </a:ext>
            </a:extLst>
          </p:cNvPr>
          <p:cNvSpPr/>
          <p:nvPr/>
        </p:nvSpPr>
        <p:spPr>
          <a:xfrm>
            <a:off x="1526115" y="2997303"/>
            <a:ext cx="9134757" cy="744165"/>
          </a:xfrm>
          <a:prstGeom prst="rect">
            <a:avLst/>
          </a:prstGeom>
          <a:solidFill>
            <a:srgbClr val="FFCD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>
              <a:spcBef>
                <a:spcPts val="1500"/>
              </a:spcBef>
            </a:pPr>
            <a:r>
              <a:rPr lang="cy-GB" sz="20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fyddech chi’n meddwl bod hynny’n rhyfedd?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5DF015-7ABC-0B48-9644-2F868F3D893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/>
        </p:nvSpPr>
        <p:spPr>
          <a:xfrm>
            <a:off x="1526115" y="3894001"/>
            <a:ext cx="9134757" cy="2040806"/>
          </a:xfrm>
          <a:prstGeom prst="rect">
            <a:avLst/>
          </a:prstGeom>
          <a:solidFill>
            <a:srgbClr val="36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>
              <a:spcBef>
                <a:spcPts val="1500"/>
              </a:spcBef>
            </a:pPr>
            <a:r>
              <a:rPr lang="cy-GB" sz="30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Byddech chi'n iawn i feddwl ei fod yn rhyfedd!</a:t>
            </a:r>
          </a:p>
          <a:p>
            <a:pPr algn="ctr">
              <a:spcBef>
                <a:spcPts val="1500"/>
              </a:spcBef>
            </a:pPr>
            <a:r>
              <a:rPr lang="cy-GB" sz="20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Gallai derbyn arian gan rywun nad ydych chi’n ei adnabod</a:t>
            </a:r>
            <a:br>
              <a:rPr lang="cy-GB" sz="20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sz="20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eich gwneud chi’n </a:t>
            </a:r>
            <a:r>
              <a:rPr lang="cy-GB" sz="30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Ful Arian.</a:t>
            </a:r>
          </a:p>
        </p:txBody>
      </p:sp>
    </p:spTree>
    <p:extLst>
      <p:ext uri="{BB962C8B-B14F-4D97-AF65-F5344CB8AC3E}">
        <p14:creationId xmlns:p14="http://schemas.microsoft.com/office/powerpoint/2010/main" val="4285054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B7B599-529E-E947-872C-934512B5CB3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741556"/>
            <a:ext cx="12192000" cy="55399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3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Dyma stori </a:t>
            </a:r>
            <a:r>
              <a:rPr kumimoji="0" lang="cy-GB" sz="3000" b="1" i="0" u="none" strike="noStrike" kern="1200" cap="none" spc="0" normalizeH="0" baseline="0" dirty="0" err="1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Stirling</a:t>
            </a:r>
            <a:endParaRPr kumimoji="0" lang="cy-GB" sz="3000" b="1" i="0" u="none" strike="noStrike" kern="1200" cap="none" spc="0" normalizeH="0" baseline="0" dirty="0">
              <a:ln>
                <a:noFill/>
              </a:ln>
              <a:solidFill>
                <a:srgbClr val="363636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59A432-D5EB-EC41-8424-2CE577DBADC4}"/>
              </a:ext>
            </a:extLst>
          </p:cNvPr>
          <p:cNvSpPr txBox="1"/>
          <p:nvPr/>
        </p:nvSpPr>
        <p:spPr>
          <a:xfrm>
            <a:off x="1851973" y="2446680"/>
            <a:ext cx="3682553" cy="1964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 </a:t>
            </a:r>
            <a:r>
              <a:rPr lang="cy-GB" sz="2100" b="1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Stirling</a:t>
            </a: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yn 14 oed.</a:t>
            </a:r>
          </a:p>
          <a:p>
            <a:pPr>
              <a:spcBef>
                <a:spcPts val="2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 wedi cael mynediad ar-lein i'w gyfrif banc ers dwy flynedd. Mae'n falch iawn o hyn.</a:t>
            </a:r>
          </a:p>
        </p:txBody>
      </p:sp>
      <p:pic>
        <p:nvPicPr>
          <p:cNvPr id="4" name="Boy at computer">
            <a:extLst>
              <a:ext uri="{FF2B5EF4-FFF2-40B4-BE49-F238E27FC236}">
                <a16:creationId xmlns:a16="http://schemas.microsoft.com/office/drawing/2014/main" id="{3CBE4DE7-5346-A624-11DB-4D8EA01EB3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087261" y="1399949"/>
            <a:ext cx="4605691" cy="4605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077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llustration of a smartphone displaying message from Ritchiexx0098, which reads, do you want to earn some quick and easy money?">
            <a:extLst>
              <a:ext uri="{FF2B5EF4-FFF2-40B4-BE49-F238E27FC236}">
                <a16:creationId xmlns:a16="http://schemas.microsoft.com/office/drawing/2014/main" id="{CCE4D740-E77D-DC40-8619-8CD62D4B747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64303">
            <a:off x="3563140" y="930547"/>
            <a:ext cx="2583096" cy="498855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FB7B641-BDEF-CC4A-A8E2-CC2586E667DC}"/>
              </a:ext>
            </a:extLst>
          </p:cNvPr>
          <p:cNvSpPr txBox="1"/>
          <p:nvPr/>
        </p:nvSpPr>
        <p:spPr>
          <a:xfrm>
            <a:off x="6957000" y="1428355"/>
            <a:ext cx="4016026" cy="441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 </a:t>
            </a:r>
            <a:r>
              <a:rPr lang="cy-GB" sz="2100" b="1" dirty="0" err="1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Stirling</a:t>
            </a: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yn penderfynu ateb a darganfod mwy.</a:t>
            </a:r>
          </a:p>
          <a:p>
            <a:pPr>
              <a:spcBef>
                <a:spcPts val="2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Edrychwch! Y cyfan sy’n rhaid iddo ei wneud i wneud arian yw derbyn £1,000 i’w gyfrif banc.</a:t>
            </a:r>
          </a:p>
          <a:p>
            <a:pPr>
              <a:spcBef>
                <a:spcPts val="2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Yna mae'n rhaid iddo godi £900 mewn arian parod, a'i roi i berson tu allan i'r banc.</a:t>
            </a:r>
          </a:p>
          <a:p>
            <a:pPr>
              <a:spcBef>
                <a:spcPts val="2000"/>
              </a:spcBef>
            </a:pPr>
            <a:r>
              <a:rPr lang="cy-GB" sz="21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bydd yn cael cadw £100 – can punt!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659A432-D5EB-EC41-8424-2CE577DBADC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068454" y="1395103"/>
            <a:ext cx="2245514" cy="138499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21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 neges gan ddieithryn yn ymddangos ar ei </a:t>
            </a:r>
            <a:r>
              <a:rPr kumimoji="0" lang="cy-GB" sz="2100" b="1" i="0" u="none" strike="noStrike" kern="1200" cap="none" spc="0" normalizeH="0" baseline="0" dirty="0" err="1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Snapchat</a:t>
            </a:r>
            <a:r>
              <a:rPr kumimoji="0" lang="cy-GB" sz="21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" name="Phone message">
            <a:extLst>
              <a:ext uri="{FF2B5EF4-FFF2-40B4-BE49-F238E27FC236}">
                <a16:creationId xmlns:a16="http://schemas.microsoft.com/office/drawing/2014/main" id="{8C8DD7DD-CA05-8E83-F952-A20E128B34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75843">
            <a:off x="3839230" y="2709977"/>
            <a:ext cx="1967853" cy="2191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723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7AF2EB2-2C22-FE4C-8AB9-6FC4A99836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63038" y="1585609"/>
            <a:ext cx="10243226" cy="4377446"/>
          </a:xfrm>
          <a:prstGeom prst="rect">
            <a:avLst/>
          </a:prstGeom>
          <a:solidFill>
            <a:srgbClr val="FFCD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B72E0512-3E18-5246-AA5E-4F2BEFA2F7A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744869"/>
            <a:ext cx="12191999" cy="50783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27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Dewch i ni atgoffa ein hunain am ein rheolau diogelwch ar-lein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59A432-D5EB-EC41-8424-2CE577DBADC4}"/>
              </a:ext>
            </a:extLst>
          </p:cNvPr>
          <p:cNvSpPr txBox="1"/>
          <p:nvPr/>
        </p:nvSpPr>
        <p:spPr>
          <a:xfrm>
            <a:off x="1801715" y="1887423"/>
            <a:ext cx="912244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0"/>
              </a:spcBef>
            </a:pPr>
            <a:r>
              <a:rPr lang="cy-GB" sz="1700" b="1" dirty="0">
                <a:solidFill>
                  <a:srgbClr val="36363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Cadwch eich gwybodaeth bersonol yn ddiogel. Os ydych yn sgwrsio ar-lein, cadwch eich enw llawn, eich cyfrinair a’ch cyfeiriad cartref yn breifat.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EF4077-6785-CD49-A099-7A7844EABF3F}"/>
              </a:ext>
            </a:extLst>
          </p:cNvPr>
          <p:cNvSpPr txBox="1"/>
          <p:nvPr/>
        </p:nvSpPr>
        <p:spPr>
          <a:xfrm>
            <a:off x="1801715" y="2588828"/>
            <a:ext cx="9122447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0"/>
              </a:spcBef>
            </a:pPr>
            <a:r>
              <a:rPr lang="cy-GB" sz="17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Cadwch eich hun yn ddiogel: Os bydd rhywun rydych chi’n ei adnabod ar-lein yn unig yn gofyn am gael cyfarfod â chi, neu’n gofyn am unrhyw wybodaeth bersonol, peidiwch ag ymateb, ond dywedwch wrth oedolyn dibynadwy ar unwaith.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70734A6-BB0D-9C48-8361-92D9753B1F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321634" y="1907154"/>
            <a:ext cx="395957" cy="395957"/>
          </a:xfrm>
          <a:prstGeom prst="ellipse">
            <a:avLst/>
          </a:prstGeom>
          <a:solidFill>
            <a:srgbClr val="36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6DFDB51-2333-7144-B053-401AEC08EF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320422" y="2631252"/>
            <a:ext cx="395957" cy="395957"/>
          </a:xfrm>
          <a:prstGeom prst="ellipse">
            <a:avLst/>
          </a:prstGeom>
          <a:solidFill>
            <a:srgbClr val="36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76B38B0-FD9E-EF41-A76D-86531D619E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321634" y="3657833"/>
            <a:ext cx="395957" cy="395957"/>
          </a:xfrm>
          <a:prstGeom prst="ellipse">
            <a:avLst/>
          </a:prstGeom>
          <a:solidFill>
            <a:srgbClr val="36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A013F13-0DF2-3F49-B94C-ACA0F7FBCE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321634" y="4401834"/>
            <a:ext cx="395957" cy="395957"/>
          </a:xfrm>
          <a:prstGeom prst="ellipse">
            <a:avLst/>
          </a:prstGeom>
          <a:solidFill>
            <a:srgbClr val="36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8D772DC-E7EF-DF4D-B456-ABF75742F1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308505" y="5145836"/>
            <a:ext cx="395957" cy="395957"/>
          </a:xfrm>
          <a:prstGeom prst="ellipse">
            <a:avLst/>
          </a:prstGeom>
          <a:solidFill>
            <a:srgbClr val="36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64755C2-83D4-7C45-B09B-D3FB5F1508FF}"/>
              </a:ext>
            </a:extLst>
          </p:cNvPr>
          <p:cNvSpPr txBox="1"/>
          <p:nvPr/>
        </p:nvSpPr>
        <p:spPr>
          <a:xfrm>
            <a:off x="1801715" y="3600332"/>
            <a:ext cx="912244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0"/>
              </a:spcBef>
            </a:pPr>
            <a:r>
              <a:rPr lang="cy-GB" sz="17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Meddyliwch yn ofalus cyn clicio neu agor rhywbeth ar-lein. Peidiwch â derbyn rhywbeth os nad ydych yn siŵr pwy yw’r person neu beth mae wedi’i anfon atoch.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CE110B0-E6CF-EC4C-91E0-B90CC9B0B009}"/>
              </a:ext>
            </a:extLst>
          </p:cNvPr>
          <p:cNvSpPr txBox="1"/>
          <p:nvPr/>
        </p:nvSpPr>
        <p:spPr>
          <a:xfrm>
            <a:off x="1801715" y="5082295"/>
            <a:ext cx="912244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0"/>
              </a:spcBef>
            </a:pPr>
            <a:r>
              <a:rPr lang="cy-GB" sz="17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Gall oedolyn dibynadwy fod yn: athro/athrawes, cynorthwyydd addysgu, arweinydd diogelu’r ysgol neu riant/gofalwr gartref.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432DA0-9D56-D549-ADC3-62038B1C2222}"/>
              </a:ext>
            </a:extLst>
          </p:cNvPr>
          <p:cNvSpPr txBox="1"/>
          <p:nvPr/>
        </p:nvSpPr>
        <p:spPr>
          <a:xfrm>
            <a:off x="1801715" y="4350662"/>
            <a:ext cx="912244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0"/>
              </a:spcBef>
            </a:pPr>
            <a:r>
              <a:rPr lang="cy-GB" sz="1700" b="1" dirty="0">
                <a:solidFill>
                  <a:srgbClr val="36363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Dywedwch wrth oedolyn dibynadwy os bydd rhywbeth neu rywun byth yn gwneud i chi deimlo'n ofidus, yn bryderus neu'n ddryslyd.</a:t>
            </a:r>
          </a:p>
        </p:txBody>
      </p:sp>
    </p:spTree>
    <p:extLst>
      <p:ext uri="{BB962C8B-B14F-4D97-AF65-F5344CB8AC3E}">
        <p14:creationId xmlns:p14="http://schemas.microsoft.com/office/powerpoint/2010/main" val="84199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4" grpId="0" animBg="1"/>
      <p:bldP spid="15" grpId="0" animBg="1"/>
      <p:bldP spid="16" grpId="0" animBg="1"/>
      <p:bldP spid="17" grpId="0" animBg="1"/>
      <p:bldP spid="19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B74987A-A30E-7C40-B947-E4C7D3607D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45404" y="2092749"/>
            <a:ext cx="10432467" cy="3997451"/>
          </a:xfrm>
          <a:prstGeom prst="rect">
            <a:avLst/>
          </a:prstGeom>
          <a:solidFill>
            <a:srgbClr val="36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B72E0512-3E18-5246-AA5E-4F2BEFA2F7A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998859"/>
            <a:ext cx="12191999" cy="55399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y-GB" sz="26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Beth ydych chi’n meddwl ddylai </a:t>
            </a:r>
            <a:r>
              <a:rPr kumimoji="0" lang="cy-GB" sz="2600" b="1" i="0" u="none" strike="noStrike" kern="1200" cap="none" spc="0" normalizeH="0" baseline="0" dirty="0" err="1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Stirling</a:t>
            </a:r>
            <a:r>
              <a:rPr kumimoji="0" lang="cy-GB" sz="26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ei wneud</a:t>
            </a:r>
            <a:r>
              <a:rPr kumimoji="0" lang="cy-GB" sz="3000" b="1" i="0" u="none" strike="noStrike" kern="1200" cap="none" spc="0" normalizeH="0" baseline="0" dirty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kumimoji="0" lang="cy-GB" sz="3000" b="0" i="0" u="none" strike="noStrike" kern="1200" cap="none" spc="0" normalizeH="0" baseline="0" dirty="0">
              <a:ln>
                <a:noFill/>
              </a:ln>
              <a:solidFill>
                <a:srgbClr val="363636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35165709-562F-C647-8D1C-D405DD64E4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249930"/>
              </p:ext>
            </p:extLst>
          </p:nvPr>
        </p:nvGraphicFramePr>
        <p:xfrm>
          <a:off x="936660" y="2193709"/>
          <a:ext cx="10249954" cy="379553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882766">
                  <a:extLst>
                    <a:ext uri="{9D8B030D-6E8A-4147-A177-3AD203B41FA5}">
                      <a16:colId xmlns:a16="http://schemas.microsoft.com/office/drawing/2014/main" val="3150546164"/>
                    </a:ext>
                  </a:extLst>
                </a:gridCol>
                <a:gridCol w="989703">
                  <a:extLst>
                    <a:ext uri="{9D8B030D-6E8A-4147-A177-3AD203B41FA5}">
                      <a16:colId xmlns:a16="http://schemas.microsoft.com/office/drawing/2014/main" val="1007645310"/>
                    </a:ext>
                  </a:extLst>
                </a:gridCol>
                <a:gridCol w="1146094">
                  <a:extLst>
                    <a:ext uri="{9D8B030D-6E8A-4147-A177-3AD203B41FA5}">
                      <a16:colId xmlns:a16="http://schemas.microsoft.com/office/drawing/2014/main" val="1398823811"/>
                    </a:ext>
                  </a:extLst>
                </a:gridCol>
                <a:gridCol w="4231391">
                  <a:extLst>
                    <a:ext uri="{9D8B030D-6E8A-4147-A177-3AD203B41FA5}">
                      <a16:colId xmlns:a16="http://schemas.microsoft.com/office/drawing/2014/main" val="4017831195"/>
                    </a:ext>
                  </a:extLst>
                </a:gridCol>
              </a:tblGrid>
              <a:tr h="579499">
                <a:tc>
                  <a:txBody>
                    <a:bodyPr/>
                    <a:lstStyle/>
                    <a:p>
                      <a:endParaRPr lang="cy-GB" noProof="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cy-GB" noProof="0" dirty="0">
                          <a:solidFill>
                            <a:srgbClr val="363636"/>
                          </a:solidFill>
                        </a:rPr>
                        <a:t>Diogel?</a:t>
                      </a:r>
                    </a:p>
                  </a:txBody>
                  <a:tcPr anchor="ctr" anchorCtr="1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0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y-GB" noProof="0" dirty="0">
                          <a:solidFill>
                            <a:srgbClr val="363636"/>
                          </a:solidFill>
                        </a:rPr>
                        <a:t>Anniogel?</a:t>
                      </a:r>
                    </a:p>
                  </a:txBody>
                  <a:tcPr anchor="ctr" anchorCtr="1">
                    <a:lnL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0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y-GB" noProof="0" dirty="0" err="1">
                          <a:solidFill>
                            <a:srgbClr val="363636"/>
                          </a:solidFill>
                        </a:rPr>
                        <a:t>Yes</a:t>
                      </a:r>
                      <a:r>
                        <a:rPr lang="cy-GB" noProof="0" dirty="0">
                          <a:solidFill>
                            <a:srgbClr val="363636"/>
                          </a:solidFill>
                        </a:rPr>
                        <a:t> or </a:t>
                      </a:r>
                      <a:r>
                        <a:rPr lang="cy-GB" noProof="0" dirty="0" err="1">
                          <a:solidFill>
                            <a:srgbClr val="363636"/>
                          </a:solidFill>
                        </a:rPr>
                        <a:t>no</a:t>
                      </a:r>
                      <a:r>
                        <a:rPr lang="cy-GB" noProof="0" dirty="0">
                          <a:solidFill>
                            <a:srgbClr val="363636"/>
                          </a:solidFill>
                        </a:rPr>
                        <a:t>? </a:t>
                      </a:r>
                      <a:r>
                        <a:rPr lang="cy-GB" noProof="0" dirty="0" err="1">
                          <a:solidFill>
                            <a:srgbClr val="363636"/>
                          </a:solidFill>
                        </a:rPr>
                        <a:t>Why</a:t>
                      </a:r>
                      <a:r>
                        <a:rPr lang="cy-GB" noProof="0" dirty="0">
                          <a:solidFill>
                            <a:srgbClr val="363636"/>
                          </a:solidFill>
                        </a:rPr>
                        <a:t>?</a:t>
                      </a:r>
                    </a:p>
                  </a:txBody>
                  <a:tcPr anchor="ctr" anchorCtr="1">
                    <a:lnL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0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1624925"/>
                  </a:ext>
                </a:extLst>
              </a:tr>
              <a:tr h="766661">
                <a:tc>
                  <a:txBody>
                    <a:bodyPr/>
                    <a:lstStyle/>
                    <a:p>
                      <a:pPr marL="90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1800" b="1" kern="1200" noProof="0" dirty="0">
                          <a:solidFill>
                            <a:srgbClr val="363636"/>
                          </a:solidFill>
                          <a:effectLst/>
                        </a:rPr>
                        <a:t>A ddylai </a:t>
                      </a:r>
                      <a:r>
                        <a:rPr lang="cy-GB" sz="1800" b="1" kern="1200" noProof="0" dirty="0" err="1">
                          <a:solidFill>
                            <a:srgbClr val="363636"/>
                          </a:solidFill>
                          <a:effectLst/>
                        </a:rPr>
                        <a:t>Stirling</a:t>
                      </a:r>
                      <a:r>
                        <a:rPr lang="cy-GB" sz="1800" b="1" kern="1200" noProof="0" dirty="0">
                          <a:solidFill>
                            <a:srgbClr val="363636"/>
                          </a:solidFill>
                          <a:effectLst/>
                        </a:rPr>
                        <a:t> ateb y dieithryn a anfonodd neges ato am ennill arian cyflym a hawdd?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0C"/>
                    </a:solidFill>
                  </a:tcPr>
                </a:tc>
                <a:tc>
                  <a:txBody>
                    <a:bodyPr/>
                    <a:lstStyle/>
                    <a:p>
                      <a:endParaRPr lang="cy-GB" noProof="0" dirty="0"/>
                    </a:p>
                  </a:txBody>
                  <a:tcPr>
                    <a:lnL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y-GB" noProof="0" dirty="0"/>
                    </a:p>
                  </a:txBody>
                  <a:tcPr>
                    <a:lnL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y-GB" noProof="0" dirty="0"/>
                    </a:p>
                  </a:txBody>
                  <a:tcPr>
                    <a:lnL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5660498"/>
                  </a:ext>
                </a:extLst>
              </a:tr>
              <a:tr h="783066">
                <a:tc>
                  <a:txBody>
                    <a:bodyPr/>
                    <a:lstStyle/>
                    <a:p>
                      <a:pPr marL="90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1800" b="1" kern="1200" noProof="0" dirty="0">
                          <a:solidFill>
                            <a:srgbClr val="363636"/>
                          </a:solidFill>
                          <a:effectLst/>
                        </a:rPr>
                        <a:t>A ddylai </a:t>
                      </a:r>
                      <a:r>
                        <a:rPr lang="cy-GB" sz="1800" b="1" kern="1200" noProof="0" dirty="0" err="1">
                          <a:solidFill>
                            <a:srgbClr val="363636"/>
                          </a:solidFill>
                          <a:effectLst/>
                        </a:rPr>
                        <a:t>Stirling</a:t>
                      </a:r>
                      <a:r>
                        <a:rPr lang="cy-GB" sz="1800" b="1" kern="1200" noProof="0" dirty="0">
                          <a:solidFill>
                            <a:srgbClr val="363636"/>
                          </a:solidFill>
                          <a:effectLst/>
                        </a:rPr>
                        <a:t> dderbyn arian gan ddieithryn?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0C"/>
                    </a:solidFill>
                  </a:tcPr>
                </a:tc>
                <a:tc>
                  <a:txBody>
                    <a:bodyPr/>
                    <a:lstStyle/>
                    <a:p>
                      <a:endParaRPr lang="cy-GB" noProof="0" dirty="0"/>
                    </a:p>
                  </a:txBody>
                  <a:tcPr>
                    <a:lnL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y-GB" noProof="0" dirty="0"/>
                    </a:p>
                  </a:txBody>
                  <a:tcPr>
                    <a:lnL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y-GB" noProof="0" dirty="0"/>
                    </a:p>
                  </a:txBody>
                  <a:tcPr>
                    <a:lnL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2293798"/>
                  </a:ext>
                </a:extLst>
              </a:tr>
              <a:tr h="783066">
                <a:tc>
                  <a:txBody>
                    <a:bodyPr/>
                    <a:lstStyle/>
                    <a:p>
                      <a:pPr marL="90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1800" b="1" kern="1200" noProof="0" dirty="0">
                          <a:solidFill>
                            <a:srgbClr val="363636"/>
                          </a:solidFill>
                          <a:effectLst/>
                        </a:rPr>
                        <a:t>A ddylai </a:t>
                      </a:r>
                      <a:r>
                        <a:rPr lang="cy-GB" sz="1800" b="1" kern="1200" noProof="0" dirty="0" err="1">
                          <a:solidFill>
                            <a:srgbClr val="363636"/>
                          </a:solidFill>
                          <a:effectLst/>
                        </a:rPr>
                        <a:t>Stirling</a:t>
                      </a:r>
                      <a:r>
                        <a:rPr lang="cy-GB" sz="1800" b="1" kern="1200" noProof="0" dirty="0">
                          <a:solidFill>
                            <a:srgbClr val="363636"/>
                          </a:solidFill>
                          <a:effectLst/>
                        </a:rPr>
                        <a:t> gwrdd â'r dieithryn?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0C"/>
                    </a:solidFill>
                  </a:tcPr>
                </a:tc>
                <a:tc>
                  <a:txBody>
                    <a:bodyPr/>
                    <a:lstStyle/>
                    <a:p>
                      <a:endParaRPr lang="cy-GB" noProof="0" dirty="0"/>
                    </a:p>
                  </a:txBody>
                  <a:tcPr>
                    <a:lnL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y-GB" noProof="0" dirty="0"/>
                    </a:p>
                  </a:txBody>
                  <a:tcPr>
                    <a:lnL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y-GB" noProof="0" dirty="0"/>
                        <a:t>  </a:t>
                      </a:r>
                    </a:p>
                  </a:txBody>
                  <a:tcPr>
                    <a:lnL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5017084"/>
                  </a:ext>
                </a:extLst>
              </a:tr>
              <a:tr h="735500">
                <a:tc>
                  <a:txBody>
                    <a:bodyPr/>
                    <a:lstStyle/>
                    <a:p>
                      <a:pPr marL="90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1800" b="1" kern="1200" noProof="0" dirty="0">
                          <a:solidFill>
                            <a:srgbClr val="363636"/>
                          </a:solidFill>
                          <a:effectLst/>
                        </a:rPr>
                        <a:t>A ddylai </a:t>
                      </a:r>
                      <a:r>
                        <a:rPr lang="cy-GB" sz="1800" b="1" kern="1200" noProof="0" dirty="0" err="1">
                          <a:solidFill>
                            <a:srgbClr val="363636"/>
                          </a:solidFill>
                          <a:effectLst/>
                        </a:rPr>
                        <a:t>Stirling</a:t>
                      </a:r>
                      <a:r>
                        <a:rPr lang="cy-GB" sz="1800" b="1" kern="1200" noProof="0" dirty="0">
                          <a:solidFill>
                            <a:srgbClr val="363636"/>
                          </a:solidFill>
                          <a:effectLst/>
                        </a:rPr>
                        <a:t> roi arian i'r dieithryn?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0C"/>
                    </a:solidFill>
                  </a:tcPr>
                </a:tc>
                <a:tc>
                  <a:txBody>
                    <a:bodyPr/>
                    <a:lstStyle/>
                    <a:p>
                      <a:endParaRPr lang="cy-GB" noProof="0" dirty="0"/>
                    </a:p>
                  </a:txBody>
                  <a:tcPr>
                    <a:lnL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y-GB" noProof="0" dirty="0"/>
                    </a:p>
                  </a:txBody>
                  <a:tcPr>
                    <a:lnL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y-GB" noProof="0" dirty="0"/>
                    </a:p>
                  </a:txBody>
                  <a:tcPr>
                    <a:lnL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36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7950201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1B4DCD76-52AE-373E-5352-4CABDCEF1C58}"/>
              </a:ext>
            </a:extLst>
          </p:cNvPr>
          <p:cNvSpPr txBox="1"/>
          <p:nvPr/>
        </p:nvSpPr>
        <p:spPr>
          <a:xfrm>
            <a:off x="5801922" y="3117122"/>
            <a:ext cx="1165158" cy="211202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/>
            <a:r>
              <a:rPr lang="cy-GB" sz="16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Anniogel</a:t>
            </a:r>
            <a:r>
              <a:rPr lang="en-GB" sz="16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6AADDA-6179-FBCC-D6DF-0EDE4DA90D9F}"/>
              </a:ext>
            </a:extLst>
          </p:cNvPr>
          <p:cNvSpPr txBox="1"/>
          <p:nvPr/>
        </p:nvSpPr>
        <p:spPr>
          <a:xfrm>
            <a:off x="7012708" y="2928367"/>
            <a:ext cx="4100127" cy="58477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cy-GB" sz="16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Na. </a:t>
            </a:r>
            <a:r>
              <a:rPr lang="cy-GB" sz="1600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Dyw e ddim yn gwybod pwy anfonodd hi. Gallai ei ddiogelwch ar-lein fod mewn perygl.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BCA0EE-763C-EAD6-BC22-3F7FA72E8DC9}"/>
              </a:ext>
            </a:extLst>
          </p:cNvPr>
          <p:cNvSpPr txBox="1"/>
          <p:nvPr/>
        </p:nvSpPr>
        <p:spPr>
          <a:xfrm>
            <a:off x="7012708" y="3702924"/>
            <a:ext cx="3999734" cy="743706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cy-GB" sz="16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Na. </a:t>
            </a:r>
            <a:r>
              <a:rPr lang="cy-GB" sz="1600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Gallai fod yn arian wedi’i ddwyn a gwneud </a:t>
            </a:r>
            <a:r>
              <a:rPr lang="cy-GB" sz="1600" dirty="0" err="1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Stirling</a:t>
            </a:r>
            <a:r>
              <a:rPr lang="cy-GB" sz="1600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yn ful arian.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5F88E1-8BED-F09A-A0E9-9BF2BFECBD81}"/>
              </a:ext>
            </a:extLst>
          </p:cNvPr>
          <p:cNvSpPr txBox="1"/>
          <p:nvPr/>
        </p:nvSpPr>
        <p:spPr>
          <a:xfrm>
            <a:off x="7012708" y="4446630"/>
            <a:ext cx="3942555" cy="805006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cy-GB" sz="16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Na. </a:t>
            </a:r>
            <a:r>
              <a:rPr lang="cy-GB" sz="1600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Gallai fod yn rhoi ei hun mewn perygl mawr.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955695-7CED-FC6A-8A1A-E66E6644D49B}"/>
              </a:ext>
            </a:extLst>
          </p:cNvPr>
          <p:cNvSpPr txBox="1"/>
          <p:nvPr/>
        </p:nvSpPr>
        <p:spPr>
          <a:xfrm>
            <a:off x="7012708" y="5213646"/>
            <a:ext cx="4173468" cy="743706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cy-GB" sz="16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Na. </a:t>
            </a:r>
            <a:r>
              <a:rPr lang="cy-GB" sz="1600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Gallai fod yn rhoi ei hun mewn perygl mawr. Gallai fod yn arian wedi’i ddwyn.</a:t>
            </a:r>
          </a:p>
        </p:txBody>
      </p:sp>
      <p:pic>
        <p:nvPicPr>
          <p:cNvPr id="2" name="Talk icon">
            <a:extLst>
              <a:ext uri="{FF2B5EF4-FFF2-40B4-BE49-F238E27FC236}">
                <a16:creationId xmlns:a16="http://schemas.microsoft.com/office/drawing/2014/main" id="{C52D222C-F59A-A9CF-673C-EB88FA2D0F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82625" y="618833"/>
            <a:ext cx="1218060" cy="12180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56F104-7D63-9F61-6949-3275EAB2B929}"/>
              </a:ext>
            </a:extLst>
          </p:cNvPr>
          <p:cNvSpPr txBox="1"/>
          <p:nvPr/>
        </p:nvSpPr>
        <p:spPr>
          <a:xfrm>
            <a:off x="5787615" y="3969176"/>
            <a:ext cx="1165158" cy="211202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/>
            <a:r>
              <a:rPr lang="cy-GB" sz="16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Anniogel.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DB9C4A9-C095-FB44-BDFA-91D4F04D1883}"/>
              </a:ext>
            </a:extLst>
          </p:cNvPr>
          <p:cNvSpPr txBox="1"/>
          <p:nvPr/>
        </p:nvSpPr>
        <p:spPr>
          <a:xfrm>
            <a:off x="5777809" y="4732425"/>
            <a:ext cx="1165158" cy="211202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/>
            <a:r>
              <a:rPr lang="cy-GB" sz="16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Anniogel</a:t>
            </a:r>
            <a:r>
              <a:rPr lang="en-GB" sz="16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215AE7C-531A-0474-D190-B1E0E7AA0EBA}"/>
              </a:ext>
            </a:extLst>
          </p:cNvPr>
          <p:cNvSpPr txBox="1"/>
          <p:nvPr/>
        </p:nvSpPr>
        <p:spPr>
          <a:xfrm>
            <a:off x="5801922" y="5495674"/>
            <a:ext cx="1165158" cy="211202"/>
          </a:xfrm>
          <a:prstGeom prst="rect">
            <a:avLst/>
          </a:prstGeom>
          <a:noFill/>
        </p:spPr>
        <p:txBody>
          <a:bodyPr wrap="square" rtlCol="0" anchor="ctr" anchorCtr="1">
            <a:noAutofit/>
          </a:bodyPr>
          <a:lstStyle/>
          <a:p>
            <a:pPr algn="ctr"/>
            <a:r>
              <a:rPr lang="cy-GB" sz="16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Anniogel</a:t>
            </a:r>
            <a:r>
              <a:rPr lang="en-GB" sz="1600" b="1" dirty="0">
                <a:solidFill>
                  <a:srgbClr val="3636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52083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3" grpId="0"/>
      <p:bldP spid="14" grpId="0"/>
      <p:bldP spid="15" grpId="0"/>
      <p:bldP spid="5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7524</TotalTime>
  <Words>3878</Words>
  <Application>Microsoft Macintosh PowerPoint</Application>
  <PresentationFormat>Widescreen</PresentationFormat>
  <Paragraphs>320</Paragraphs>
  <Slides>38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Arial</vt:lpstr>
      <vt:lpstr>Arial Black</vt:lpstr>
      <vt:lpstr>Calibri</vt:lpstr>
      <vt:lpstr>Office Theme</vt:lpstr>
      <vt:lpstr>Custom Design</vt:lpstr>
      <vt:lpstr>Mulod Arian</vt:lpstr>
      <vt:lpstr>ABCh</vt:lpstr>
      <vt:lpstr>Geiriau Newydd</vt:lpstr>
      <vt:lpstr>Slide 4</vt:lpstr>
      <vt:lpstr>Slide 5</vt:lpstr>
      <vt:lpstr>Dyma stori Stirling</vt:lpstr>
      <vt:lpstr>Mae neges gan ddieithryn yn ymddangos ar ei Snapchat.</vt:lpstr>
      <vt:lpstr>Dewch i ni atgoffa ein hunain am ein rheolau diogelwch ar-lein</vt:lpstr>
      <vt:lpstr>Beth ydych chi’n meddwl ddylai Stirling ei wneud?</vt:lpstr>
      <vt:lpstr>Slide 10</vt:lpstr>
      <vt:lpstr>Slide 11</vt:lpstr>
      <vt:lpstr>Slide 12</vt:lpstr>
      <vt:lpstr>Stori Malini</vt:lpstr>
      <vt:lpstr>Slide 14</vt:lpstr>
      <vt:lpstr>Mae Malini yn gofyn i Stirling o ble ddaeth yr arian.</vt:lpstr>
      <vt:lpstr>Slide 16</vt:lpstr>
      <vt:lpstr>Slide 17</vt:lpstr>
      <vt:lpstr>Dyma’r canlyniadau pe bai Stirling wedi dod yn ful arian:</vt:lpstr>
      <vt:lpstr>Neges Stirling</vt:lpstr>
      <vt:lpstr>Slide 20</vt:lpstr>
      <vt:lpstr>Slide 21</vt:lpstr>
      <vt:lpstr>Slide 22</vt:lpstr>
      <vt:lpstr>Neges Stirling i chi</vt:lpstr>
      <vt:lpstr>Diogelwch Ar-lein</vt:lpstr>
      <vt:lpstr>Peidiwch â chael eich twyllo gan gynigion o arian parod cyflym. Gallech fod yn peryglu eich hun a’ch teulu.</vt:lpstr>
      <vt:lpstr>Iaith</vt:lpstr>
      <vt:lpstr>Ysgrifennwch neu actiwch stori eich hun yn seiliedig ar y naratif hwn.</vt:lpstr>
      <vt:lpstr>I baratoi eich stori eich hun yn seiliedig ar y naratif hwn, gadewch i ni ddechrau trwy edrych ar y cymeriadau.</vt:lpstr>
      <vt:lpstr>Geiriau sy’n disgrifio cymeriad Stirling</vt:lpstr>
      <vt:lpstr>Geiriau sy’n disgrifio cymeriad Malini</vt:lpstr>
      <vt:lpstr>Geiriau sy’n disgrifio cymeriad Nain Stirling</vt:lpstr>
      <vt:lpstr>Slide 32</vt:lpstr>
      <vt:lpstr>Peidiwch â chael eich twyllo gan gynigion o arian parod cyflym. Gallech fod yn peryglu eich hun a’ch teulu</vt:lpstr>
      <vt:lpstr>Celf a Dylunio</vt:lpstr>
      <vt:lpstr>Slide 35</vt:lpstr>
      <vt:lpstr>Gweithgaredd Estynedig Paratowch gyflwyniad ar gyfer gwasanaeth</vt:lpstr>
      <vt:lpstr>Slide 37</vt:lpstr>
      <vt:lpstr>Peidiwch â bod yn Ful Arian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moyes</dc:creator>
  <cp:lastModifiedBy>sandra moyes</cp:lastModifiedBy>
  <cp:revision>833</cp:revision>
  <dcterms:created xsi:type="dcterms:W3CDTF">2021-01-11T17:47:06Z</dcterms:created>
  <dcterms:modified xsi:type="dcterms:W3CDTF">2024-04-30T13:01:45Z</dcterms:modified>
</cp:coreProperties>
</file>